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61" r:id="rId3"/>
    <p:sldId id="316" r:id="rId4"/>
    <p:sldId id="387" r:id="rId5"/>
    <p:sldId id="319" r:id="rId6"/>
    <p:sldId id="318" r:id="rId7"/>
    <p:sldId id="388" r:id="rId8"/>
    <p:sldId id="363" r:id="rId9"/>
    <p:sldId id="372" r:id="rId10"/>
    <p:sldId id="300" r:id="rId11"/>
    <p:sldId id="357" r:id="rId12"/>
    <p:sldId id="347" r:id="rId13"/>
    <p:sldId id="342" r:id="rId14"/>
    <p:sldId id="368" r:id="rId15"/>
    <p:sldId id="359" r:id="rId16"/>
    <p:sldId id="375" r:id="rId17"/>
    <p:sldId id="369" r:id="rId18"/>
    <p:sldId id="384" r:id="rId19"/>
    <p:sldId id="380" r:id="rId20"/>
    <p:sldId id="381" r:id="rId21"/>
    <p:sldId id="382" r:id="rId22"/>
    <p:sldId id="383" r:id="rId23"/>
    <p:sldId id="348" r:id="rId24"/>
    <p:sldId id="385" r:id="rId25"/>
    <p:sldId id="394" r:id="rId26"/>
    <p:sldId id="349" r:id="rId27"/>
    <p:sldId id="350" r:id="rId28"/>
    <p:sldId id="351" r:id="rId29"/>
    <p:sldId id="352" r:id="rId30"/>
    <p:sldId id="353" r:id="rId31"/>
    <p:sldId id="355" r:id="rId32"/>
    <p:sldId id="389" r:id="rId33"/>
    <p:sldId id="390" r:id="rId34"/>
    <p:sldId id="391" r:id="rId35"/>
    <p:sldId id="3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84"/>
  </p:normalViewPr>
  <p:slideViewPr>
    <p:cSldViewPr snapToGrid="0" snapToObject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A54-74F1-C942-8E64-592BCDF3C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13B44-66D3-5D4A-923D-1C983CDD7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C3CC5-6063-DC44-93CA-FF62CA64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757D-E5AC-2347-A2D5-A63FE2B4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D9CC-05BC-DC48-AFE2-BA116DC9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4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A0CB-D116-A14C-9FF3-7F89D4B8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03A27-92EF-7746-87F7-AF21805E9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7DC2-D61F-E44B-BC32-DBA3A70A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8E78E-B97D-E244-826D-16389D71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147D2-4251-2A47-93E4-DA015207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E12E1-A80D-C441-95D2-BCE02EA10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A8777-D87D-D24A-B57B-46308F3D5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CBEB5-9B65-C04A-A389-3E6A736DD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D007-A9A0-FD44-8D4F-9D9DBB2C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DF710-B883-FC44-8321-537E349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6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1309-2BDE-C840-ADA6-246DB7A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8453-40DA-4A40-87D3-BE2DDA9E6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088C2-6563-1542-97C2-1CEF7436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AD0BC-47EC-3040-B3E7-F9AE87B8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A97E-A24D-DD47-ADDD-9346FF09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9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1B30-0E49-3943-A04C-367A529F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BBC12-FCEE-C148-AAA9-8571315D7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5D7D-ECCA-A744-854B-72F0156A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5FA2-E180-DE49-A25D-FFEDEF7E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8542-4332-F74D-A7CD-8E243B3E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1505-D6D9-3942-A16A-47D3E1B88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7FF7-8F8E-894E-8B73-E443D7848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E0CC5-54F1-194A-A4BD-B222F5376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57A76-3751-A246-BA36-076AAF0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7AFED-03C2-5F41-AF06-360FA0B6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B8400-E602-5440-903D-37D06590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2100-3108-0F41-A16C-395351B1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12FA-234E-014B-BCAC-050371184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428C-F1CA-6F45-9912-9A3DF8237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41965-A83A-2E4F-A50B-37C3CC60A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AC584-91E1-DC4E-9A1A-817D1AC4E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F33D6-5DAA-A943-BAA3-9BD08112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9CDC0-B298-F54C-8E11-8191A24F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DF5543-9F0C-BF4C-8C7A-E94A62EA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5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F3F2-7B8F-4346-92AF-A84C201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D475C-9A2C-4B45-812F-27C3B241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D4122-7448-0B49-81A3-58A455F5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0EEE0-DBB5-644F-BCB0-5709EDB9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2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0B91F-0F62-814E-BD14-46B9BFE0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DE814-97C7-414A-87A2-628AE1A7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6A930-A3EB-1C49-B120-6472AEE0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7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49FE-EF07-FA40-9B6B-091BB2DE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C3B3-192D-9F43-BF5B-7A00422F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E19C0-AF45-6347-9D9E-771C7DE5F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7C1AF-94D4-C649-B81A-69DD1C96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EB5E0-4172-A04E-8C8F-31C1C082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CFE28-BC04-1048-8641-0C701428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29C2-560A-CE45-8F50-5B7AF73E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6654E-D483-884E-A1E5-E539ABD0B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D95E4-157F-D140-8DA8-BFCF0F763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5078-AF8E-CE45-B2D5-B9EEABD1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2AF2F-75E5-1943-BF35-65D05D13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F5707-80BB-1B44-AABE-25024749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691CC-F14C-6542-BDD5-D59A49E8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9D6CE-7646-C04F-B606-EAE2B4A00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D2C7-DBD7-2144-B628-C4B2288BC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20208-9D6A-964B-AA53-FEC4554E35E0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AFBFB-A062-9541-B46F-04C3EFFB9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9A97-12FE-9247-A9A2-BCFAF8792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4D81-76A9-F54C-B23F-90E018D7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6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7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jpeg"/><Relationship Id="rId1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17.tif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4.tiff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4.tiff"/><Relationship Id="rId10" Type="http://schemas.openxmlformats.org/officeDocument/2006/relationships/image" Target="../media/image31.tiff"/><Relationship Id="rId4" Type="http://schemas.openxmlformats.org/officeDocument/2006/relationships/image" Target="../media/image3.jpe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17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tiff"/><Relationship Id="rId10" Type="http://schemas.openxmlformats.org/officeDocument/2006/relationships/image" Target="../media/image12.jpeg"/><Relationship Id="rId4" Type="http://schemas.openxmlformats.org/officeDocument/2006/relationships/image" Target="../media/image34.png"/><Relationship Id="rId9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.jpe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0.tiff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4.tiff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4.tiff"/><Relationship Id="rId10" Type="http://schemas.openxmlformats.org/officeDocument/2006/relationships/image" Target="../media/image31.tiff"/><Relationship Id="rId4" Type="http://schemas.openxmlformats.org/officeDocument/2006/relationships/image" Target="../media/image3.jpe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0.png"/><Relationship Id="rId7" Type="http://schemas.openxmlformats.org/officeDocument/2006/relationships/image" Target="../media/image4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200.png"/><Relationship Id="rId4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jpeg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 in the climate system: the atmospheric reservoir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0920A-E148-1941-A0F1-B78A005D5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6"/>
          <a:stretch/>
        </p:blipFill>
        <p:spPr>
          <a:xfrm>
            <a:off x="0" y="1477892"/>
            <a:ext cx="9519138" cy="4431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C634D-5081-B848-9987-DF495CA4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703" y="4373585"/>
            <a:ext cx="4112991" cy="201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1E099-8CEE-F745-8A81-9410CC4D47FC}"/>
              </a:ext>
            </a:extLst>
          </p:cNvPr>
          <p:cNvSpPr txBox="1"/>
          <p:nvPr/>
        </p:nvSpPr>
        <p:spPr>
          <a:xfrm>
            <a:off x="7725508" y="550985"/>
            <a:ext cx="4313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Mostly CO</a:t>
            </a:r>
            <a:r>
              <a:rPr lang="en-US" sz="2400" baseline="-25000" dirty="0"/>
              <a:t>2</a:t>
            </a:r>
            <a:r>
              <a:rPr lang="en-US" sz="2400" dirty="0"/>
              <a:t> (415 ppm)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little CH</a:t>
            </a:r>
            <a:r>
              <a:rPr lang="en-US" sz="2400" baseline="-25000" dirty="0"/>
              <a:t>4</a:t>
            </a:r>
            <a:r>
              <a:rPr lang="en-US" sz="2400" dirty="0"/>
              <a:t> (1.8 ppm)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 (tiny amounts)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These are still “trace gases” but it adds up to billions of tons!</a:t>
            </a:r>
          </a:p>
        </p:txBody>
      </p:sp>
      <p:pic>
        <p:nvPicPr>
          <p:cNvPr id="11266" name="Picture 2" descr="Carbon Dioxide - Molecule of the Month - May 2012 - HTML-only version">
            <a:extLst>
              <a:ext uri="{FF2B5EF4-FFF2-40B4-BE49-F238E27FC236}">
                <a16:creationId xmlns:a16="http://schemas.microsoft.com/office/drawing/2014/main" id="{13E68F7C-B332-274E-9D5B-BC0FF4C1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63" y="550985"/>
            <a:ext cx="958130" cy="9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63DA8-D24E-5B48-942D-101C06646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102" y="647355"/>
            <a:ext cx="958130" cy="7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1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Elements that like to get a positive charge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889502-7733-FF45-AE6C-C39AF994F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1668545" y="525781"/>
            <a:ext cx="7406875" cy="2925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546B6-124B-7A4D-90CB-F80AA1899E7A}"/>
              </a:ext>
            </a:extLst>
          </p:cNvPr>
          <p:cNvSpPr txBox="1"/>
          <p:nvPr/>
        </p:nvSpPr>
        <p:spPr>
          <a:xfrm>
            <a:off x="347400" y="4073187"/>
            <a:ext cx="1034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metals tend to lose electrons and become positively charged! </a:t>
            </a:r>
          </a:p>
        </p:txBody>
      </p:sp>
    </p:spTree>
    <p:extLst>
      <p:ext uri="{BB962C8B-B14F-4D97-AF65-F5344CB8AC3E}">
        <p14:creationId xmlns:p14="http://schemas.microsoft.com/office/powerpoint/2010/main" val="1402955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Water in a 600 Millilitre Beaker - Stock Image - C027/9884 - Science Photo  Library">
            <a:extLst>
              <a:ext uri="{FF2B5EF4-FFF2-40B4-BE49-F238E27FC236}">
                <a16:creationId xmlns:a16="http://schemas.microsoft.com/office/drawing/2014/main" id="{43B26517-98A7-2D48-84DB-778A7C2AA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36" y="4812794"/>
            <a:ext cx="1659362" cy="204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on Orbital - Key Stage Wiki">
            <a:extLst>
              <a:ext uri="{FF2B5EF4-FFF2-40B4-BE49-F238E27FC236}">
                <a16:creationId xmlns:a16="http://schemas.microsoft.com/office/drawing/2014/main" id="{B3DE5714-76DF-F642-8FAE-FF1DE450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65" y="835622"/>
            <a:ext cx="6671069" cy="25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1 elements: Alkali Metals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1DD40-0301-AD4C-AD41-AAD640098183}"/>
                  </a:ext>
                </a:extLst>
              </p:cNvPr>
              <p:cNvSpPr txBox="1"/>
              <p:nvPr/>
            </p:nvSpPr>
            <p:spPr>
              <a:xfrm>
                <a:off x="1952430" y="3614452"/>
                <a:ext cx="667106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Like any metal, the alkali metals look metallic in their native (uncharged) form.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Since they have only </a:t>
                </a:r>
                <a:r>
                  <a:rPr lang="en-US" sz="2400" b="1" dirty="0"/>
                  <a:t>one electron in their outer shell</a:t>
                </a:r>
                <a:r>
                  <a:rPr lang="en-US" sz="2400" dirty="0"/>
                  <a:t>, they tend to form </a:t>
                </a:r>
                <a:r>
                  <a:rPr lang="en-US" sz="2400" b="1" dirty="0"/>
                  <a:t>monovalent</a:t>
                </a:r>
                <a:r>
                  <a:rPr lang="en-US" sz="2400" dirty="0"/>
                  <a:t> </a:t>
                </a:r>
                <a:r>
                  <a:rPr lang="en-US" sz="2400" b="1" dirty="0"/>
                  <a:t>cations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, etc.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These </a:t>
                </a:r>
                <a:r>
                  <a:rPr lang="en-US" sz="2400" b="1" dirty="0"/>
                  <a:t>cations</a:t>
                </a:r>
                <a:r>
                  <a:rPr lang="en-US" sz="2400" dirty="0"/>
                  <a:t> are very soluble in water – the oceans have tons of dissolved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 cations – but you can’t tell by looking b/c they are </a:t>
                </a:r>
                <a:r>
                  <a:rPr lang="en-US" sz="2400" b="1" dirty="0"/>
                  <a:t>colorless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1DD40-0301-AD4C-AD41-AAD640098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30" y="3614452"/>
                <a:ext cx="6671069" cy="3046988"/>
              </a:xfrm>
              <a:prstGeom prst="rect">
                <a:avLst/>
              </a:prstGeom>
              <a:blipFill>
                <a:blip r:embed="rId4"/>
                <a:stretch>
                  <a:fillRect l="-1328" t="-2075" r="-1518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1241C14-C622-5342-98E1-42D7FB2FF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780" b="31779"/>
          <a:stretch/>
        </p:blipFill>
        <p:spPr>
          <a:xfrm>
            <a:off x="428782" y="640648"/>
            <a:ext cx="1418872" cy="5774033"/>
          </a:xfrm>
          <a:prstGeom prst="rect">
            <a:avLst/>
          </a:prstGeom>
        </p:spPr>
      </p:pic>
      <p:pic>
        <p:nvPicPr>
          <p:cNvPr id="7170" name="Picture 2" descr="Sodium - Wikipedia">
            <a:extLst>
              <a:ext uri="{FF2B5EF4-FFF2-40B4-BE49-F238E27FC236}">
                <a16:creationId xmlns:a16="http://schemas.microsoft.com/office/drawing/2014/main" id="{267CB330-99A5-B947-93E7-F08AB07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47" y="3348235"/>
            <a:ext cx="2218139" cy="16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5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1 elements: Aqueous alkali metal cations at the molecular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961D266-E2D0-C04F-9752-1E60797F9669}"/>
                  </a:ext>
                </a:extLst>
              </p:cNvPr>
              <p:cNvSpPr/>
              <p:nvPr/>
            </p:nvSpPr>
            <p:spPr>
              <a:xfrm>
                <a:off x="8966803" y="1278538"/>
                <a:ext cx="6606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961D266-E2D0-C04F-9752-1E60797F9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03" y="1278538"/>
                <a:ext cx="66069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E68B83F-6F1E-CD44-BB7F-DEF4A7BB6F68}"/>
                  </a:ext>
                </a:extLst>
              </p:cNvPr>
              <p:cNvSpPr/>
              <p:nvPr/>
            </p:nvSpPr>
            <p:spPr>
              <a:xfrm>
                <a:off x="6213814" y="5012541"/>
                <a:ext cx="10680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𝐻𝐶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E68B83F-6F1E-CD44-BB7F-DEF4A7BB6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814" y="5012541"/>
                <a:ext cx="1068049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5B4E0411-8AC6-D647-9D2B-9951B443B18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86780" b="31779"/>
          <a:stretch/>
        </p:blipFill>
        <p:spPr>
          <a:xfrm>
            <a:off x="428782" y="640648"/>
            <a:ext cx="1418872" cy="5774033"/>
          </a:xfrm>
          <a:prstGeom prst="rect">
            <a:avLst/>
          </a:prstGeom>
        </p:spPr>
      </p:pic>
      <p:pic>
        <p:nvPicPr>
          <p:cNvPr id="20" name="Picture 2" descr="The Alkali Metals (Group 1)">
            <a:extLst>
              <a:ext uri="{FF2B5EF4-FFF2-40B4-BE49-F238E27FC236}">
                <a16:creationId xmlns:a16="http://schemas.microsoft.com/office/drawing/2014/main" id="{94CD0C5E-A54A-C04D-B514-C47369EC9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89"/>
          <a:stretch/>
        </p:blipFill>
        <p:spPr bwMode="auto">
          <a:xfrm>
            <a:off x="2540636" y="640648"/>
            <a:ext cx="2076487" cy="27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he Alkali Metals (Group 1)">
            <a:extLst>
              <a:ext uri="{FF2B5EF4-FFF2-40B4-BE49-F238E27FC236}">
                <a16:creationId xmlns:a16="http://schemas.microsoft.com/office/drawing/2014/main" id="{D75A2DC8-8C07-D54D-8630-5B614E19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5"/>
          <a:stretch/>
        </p:blipFill>
        <p:spPr bwMode="auto">
          <a:xfrm>
            <a:off x="2484729" y="3257550"/>
            <a:ext cx="3092009" cy="325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F80CA-9413-A344-9276-511A17455DF0}"/>
              </a:ext>
            </a:extLst>
          </p:cNvPr>
          <p:cNvSpPr txBox="1"/>
          <p:nvPr/>
        </p:nvSpPr>
        <p:spPr>
          <a:xfrm>
            <a:off x="4854550" y="2795885"/>
            <a:ext cx="444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</a:t>
            </a:r>
            <a:r>
              <a:rPr lang="en-US" sz="2400" baseline="30000" dirty="0"/>
              <a:t>+</a:t>
            </a:r>
            <a:r>
              <a:rPr lang="en-US" sz="2400" dirty="0"/>
              <a:t>, K</a:t>
            </a:r>
            <a:r>
              <a:rPr lang="en-US" sz="2400" baseline="30000" dirty="0"/>
              <a:t>+</a:t>
            </a:r>
            <a:r>
              <a:rPr lang="en-US" sz="2400" dirty="0"/>
              <a:t>, etc. behave similarly</a:t>
            </a:r>
          </a:p>
        </p:txBody>
      </p:sp>
    </p:spTree>
    <p:extLst>
      <p:ext uri="{BB962C8B-B14F-4D97-AF65-F5344CB8AC3E}">
        <p14:creationId xmlns:p14="http://schemas.microsoft.com/office/powerpoint/2010/main" val="108795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Water in a 600 Millilitre Beaker - Stock Image - C027/9884 - Science Photo  Library">
            <a:extLst>
              <a:ext uri="{FF2B5EF4-FFF2-40B4-BE49-F238E27FC236}">
                <a16:creationId xmlns:a16="http://schemas.microsoft.com/office/drawing/2014/main" id="{61B50A23-EC4D-2446-A2FF-9F59CA86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545" y="4719346"/>
            <a:ext cx="1659362" cy="204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on Orbital - Key Stage Wiki">
            <a:extLst>
              <a:ext uri="{FF2B5EF4-FFF2-40B4-BE49-F238E27FC236}">
                <a16:creationId xmlns:a16="http://schemas.microsoft.com/office/drawing/2014/main" id="{B3DE5714-76DF-F642-8FAE-FF1DE450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65" y="835622"/>
            <a:ext cx="6671069" cy="25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2 elements: the Alkali Earth Metals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1DD40-0301-AD4C-AD41-AAD640098183}"/>
                  </a:ext>
                </a:extLst>
              </p:cNvPr>
              <p:cNvSpPr txBox="1"/>
              <p:nvPr/>
            </p:nvSpPr>
            <p:spPr>
              <a:xfrm>
                <a:off x="1944190" y="3802957"/>
                <a:ext cx="780981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Since they have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</a:t>
                </a:r>
                <a:r>
                  <a:rPr lang="en-US" sz="2400" b="1" dirty="0"/>
                  <a:t>electrons in their outer shell</a:t>
                </a:r>
                <a:r>
                  <a:rPr lang="en-US" sz="2400" dirty="0"/>
                  <a:t>, they tend to form </a:t>
                </a:r>
                <a:r>
                  <a:rPr lang="en-US" sz="2400" b="1" dirty="0"/>
                  <a:t>divalent</a:t>
                </a:r>
                <a:r>
                  <a:rPr lang="en-US" sz="2400" dirty="0"/>
                  <a:t> </a:t>
                </a:r>
                <a:r>
                  <a:rPr lang="en-US" sz="2400" b="1" dirty="0"/>
                  <a:t>cations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sz="2400" dirty="0"/>
                  <a:t>…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These cations tend to </a:t>
                </a:r>
                <a:r>
                  <a:rPr lang="en-US" sz="2400" b="1" dirty="0"/>
                  <a:t>be less soluble in water </a:t>
                </a:r>
                <a:r>
                  <a:rPr lang="en-US" sz="2400" dirty="0"/>
                  <a:t>than alkali metal cations.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cations, also invisible.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1DD40-0301-AD4C-AD41-AAD640098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90" y="3802957"/>
                <a:ext cx="7809811" cy="1938992"/>
              </a:xfrm>
              <a:prstGeom prst="rect">
                <a:avLst/>
              </a:prstGeom>
              <a:blipFill>
                <a:blip r:embed="rId4"/>
                <a:stretch>
                  <a:fillRect l="-1301" t="-3247" r="-163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A3D6FA-F66A-D647-8D8E-D98114683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780" b="31779"/>
          <a:stretch/>
        </p:blipFill>
        <p:spPr>
          <a:xfrm>
            <a:off x="428782" y="640648"/>
            <a:ext cx="1418872" cy="577403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4ECFA27-77AC-224C-AF85-327849D7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38" y="3429000"/>
            <a:ext cx="2341462" cy="280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24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2 elements: Aqueous alkali earth metal cations at the molecular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3D6FA-F66A-D647-8D8E-D98114683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428782" y="640648"/>
            <a:ext cx="1418872" cy="57740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511FF8-C496-4540-A986-50CD48C208A0}"/>
              </a:ext>
            </a:extLst>
          </p:cNvPr>
          <p:cNvGrpSpPr/>
          <p:nvPr/>
        </p:nvGrpSpPr>
        <p:grpSpPr>
          <a:xfrm>
            <a:off x="2489391" y="1712128"/>
            <a:ext cx="6244590" cy="3902869"/>
            <a:chOff x="3634387" y="1766410"/>
            <a:chExt cx="6244590" cy="3902869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F828B968-AC88-7E4A-A3E3-7ECE51597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387" y="1766410"/>
              <a:ext cx="6244590" cy="3902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9853E0-FCB6-DA4F-AF92-9A2D5E8FA5BA}"/>
                </a:ext>
              </a:extLst>
            </p:cNvPr>
            <p:cNvSpPr txBox="1"/>
            <p:nvPr/>
          </p:nvSpPr>
          <p:spPr>
            <a:xfrm>
              <a:off x="4549140" y="2343150"/>
              <a:ext cx="777240" cy="37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2+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6F0B3D-C295-2B48-84A8-1653D15886D1}"/>
              </a:ext>
            </a:extLst>
          </p:cNvPr>
          <p:cNvSpPr txBox="1"/>
          <p:nvPr/>
        </p:nvSpPr>
        <p:spPr>
          <a:xfrm>
            <a:off x="3127075" y="976947"/>
            <a:ext cx="862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Could also have Mg</a:t>
            </a:r>
            <a:r>
              <a:rPr lang="en-US" sz="2400" baseline="30000" dirty="0"/>
              <a:t>2+</a:t>
            </a:r>
            <a:r>
              <a:rPr lang="en-US" sz="2400" dirty="0"/>
              <a:t>, Be</a:t>
            </a:r>
            <a:r>
              <a:rPr lang="en-US" sz="2400" baseline="30000" dirty="0"/>
              <a:t>2+</a:t>
            </a:r>
            <a:r>
              <a:rPr lang="en-US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82756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n Orbital - Key Stage Wiki">
            <a:extLst>
              <a:ext uri="{FF2B5EF4-FFF2-40B4-BE49-F238E27FC236}">
                <a16:creationId xmlns:a16="http://schemas.microsoft.com/office/drawing/2014/main" id="{B3DE5714-76DF-F642-8FAE-FF1DE450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9" y="716583"/>
            <a:ext cx="6671069" cy="25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7 elements: the Halogens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F9DAD-5549-8144-9ADD-962BFBDA6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76" b="29053"/>
          <a:stretch/>
        </p:blipFill>
        <p:spPr>
          <a:xfrm>
            <a:off x="9140892" y="925705"/>
            <a:ext cx="2234152" cy="5382190"/>
          </a:xfrm>
          <a:prstGeom prst="rect">
            <a:avLst/>
          </a:prstGeom>
        </p:spPr>
      </p:pic>
      <p:pic>
        <p:nvPicPr>
          <p:cNvPr id="8194" name="Picture 2" descr="Scientific model of chlorine gas ~ Chemistry Dictionary">
            <a:extLst>
              <a:ext uri="{FF2B5EF4-FFF2-40B4-BE49-F238E27FC236}">
                <a16:creationId xmlns:a16="http://schemas.microsoft.com/office/drawing/2014/main" id="{70C5D6B2-7A88-F843-98DF-CC724A1E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154" y="4286452"/>
            <a:ext cx="3638028" cy="173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62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n Orbital - Key Stage Wiki">
            <a:extLst>
              <a:ext uri="{FF2B5EF4-FFF2-40B4-BE49-F238E27FC236}">
                <a16:creationId xmlns:a16="http://schemas.microsoft.com/office/drawing/2014/main" id="{B3DE5714-76DF-F642-8FAE-FF1DE450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9" y="716583"/>
            <a:ext cx="6671069" cy="25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7 elements: the Halides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1DD40-0301-AD4C-AD41-AAD640098183}"/>
                  </a:ext>
                </a:extLst>
              </p:cNvPr>
              <p:cNvSpPr txBox="1"/>
              <p:nvPr/>
            </p:nvSpPr>
            <p:spPr>
              <a:xfrm>
                <a:off x="116681" y="3429000"/>
                <a:ext cx="60783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</a:t>
                </a:r>
                <a:r>
                  <a:rPr lang="en-US" sz="2400" b="1" dirty="0"/>
                  <a:t>elements</a:t>
                </a:r>
                <a:r>
                  <a:rPr lang="en-US" sz="2400" dirty="0"/>
                  <a:t>, often </a:t>
                </a:r>
                <a:r>
                  <a:rPr lang="en-US" sz="2400" b="1" dirty="0"/>
                  <a:t>nasty gases or liquids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a poisonous yellow gas).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Halogens form </a:t>
                </a:r>
                <a:r>
                  <a:rPr lang="en-US" sz="2400" b="1" dirty="0"/>
                  <a:t>monovalent</a:t>
                </a:r>
                <a:r>
                  <a:rPr lang="en-US" sz="2400" dirty="0"/>
                  <a:t> </a:t>
                </a:r>
                <a:r>
                  <a:rPr lang="en-US" sz="2400" b="1" dirty="0"/>
                  <a:t>anions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, etc. Their names change: Fluorine  -&gt; </a:t>
                </a:r>
                <a:r>
                  <a:rPr lang="en-US" sz="2400" b="1" dirty="0"/>
                  <a:t>Fluoride</a:t>
                </a:r>
                <a:r>
                  <a:rPr lang="en-US" sz="2400" dirty="0"/>
                  <a:t>, Chlorine -&gt; </a:t>
                </a:r>
                <a:r>
                  <a:rPr lang="en-US" sz="2400" b="1" dirty="0"/>
                  <a:t>Chloride</a:t>
                </a:r>
                <a:r>
                  <a:rPr lang="en-US" sz="2400" dirty="0"/>
                  <a:t>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Just like cations, these are usually colorless.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1DD40-0301-AD4C-AD41-AAD640098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1" y="3429000"/>
                <a:ext cx="6078379" cy="2308324"/>
              </a:xfrm>
              <a:prstGeom prst="rect">
                <a:avLst/>
              </a:prstGeom>
              <a:blipFill>
                <a:blip r:embed="rId3"/>
                <a:stretch>
                  <a:fillRect l="-1461" t="-2747" r="-2296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AEF9DAD-5549-8144-9ADD-962BFBDA6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76" b="29053"/>
          <a:stretch/>
        </p:blipFill>
        <p:spPr>
          <a:xfrm>
            <a:off x="9140892" y="925705"/>
            <a:ext cx="2234152" cy="5382190"/>
          </a:xfrm>
          <a:prstGeom prst="rect">
            <a:avLst/>
          </a:prstGeom>
        </p:spPr>
      </p:pic>
      <p:pic>
        <p:nvPicPr>
          <p:cNvPr id="9" name="Picture 4" descr="Water in a 600 Millilitre Beaker - Stock Image - C027/9884 - Science Photo  Library">
            <a:extLst>
              <a:ext uri="{FF2B5EF4-FFF2-40B4-BE49-F238E27FC236}">
                <a16:creationId xmlns:a16="http://schemas.microsoft.com/office/drawing/2014/main" id="{979BC129-BF0D-EA44-9BCB-4E6867C3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42" y="3714062"/>
            <a:ext cx="2009584" cy="24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0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Group 7 elements: Halides at the molecular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F9DAD-5549-8144-9ADD-962BFBDA6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76" b="29053"/>
          <a:stretch/>
        </p:blipFill>
        <p:spPr>
          <a:xfrm>
            <a:off x="9140892" y="925705"/>
            <a:ext cx="2234152" cy="5382190"/>
          </a:xfrm>
          <a:prstGeom prst="rect">
            <a:avLst/>
          </a:prstGeom>
        </p:spPr>
      </p:pic>
      <p:pic>
        <p:nvPicPr>
          <p:cNvPr id="10242" name="Picture 2" descr="Separation of Salt &amp;amp; Sand Solubility –Salt is soluble in water, sand is not  –Selective dissolving of soluble component Separation –Solution passes  filter, - ppt download">
            <a:extLst>
              <a:ext uri="{FF2B5EF4-FFF2-40B4-BE49-F238E27FC236}">
                <a16:creationId xmlns:a16="http://schemas.microsoft.com/office/drawing/2014/main" id="{222CB3F7-92C5-D44A-A8EB-AD0CD3FEB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4" t="61094" r="22968"/>
          <a:stretch/>
        </p:blipFill>
        <p:spPr bwMode="auto">
          <a:xfrm>
            <a:off x="1948383" y="924947"/>
            <a:ext cx="3585029" cy="3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5E06E-2DB3-F142-8AC0-34C624D6BC59}"/>
              </a:ext>
            </a:extLst>
          </p:cNvPr>
          <p:cNvSpPr txBox="1"/>
          <p:nvPr/>
        </p:nvSpPr>
        <p:spPr>
          <a:xfrm>
            <a:off x="180900" y="4969666"/>
            <a:ext cx="77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Could also have F</a:t>
            </a:r>
            <a:r>
              <a:rPr lang="en-US" sz="2400" baseline="30000" dirty="0"/>
              <a:t>-</a:t>
            </a:r>
            <a:r>
              <a:rPr lang="en-US" sz="2400" dirty="0"/>
              <a:t>, Br</a:t>
            </a:r>
            <a:r>
              <a:rPr lang="en-US" sz="2400" baseline="30000" dirty="0"/>
              <a:t>-</a:t>
            </a:r>
            <a:r>
              <a:rPr lang="en-US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33894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/>
              <a:t>Principle of electrical neutrality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9601D-4137-114E-8394-519557BB5D1F}"/>
              </a:ext>
            </a:extLst>
          </p:cNvPr>
          <p:cNvSpPr txBox="1"/>
          <p:nvPr/>
        </p:nvSpPr>
        <p:spPr>
          <a:xfrm>
            <a:off x="235341" y="2269491"/>
            <a:ext cx="4873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Negative ions (</a:t>
            </a:r>
            <a:r>
              <a:rPr lang="en-US" sz="2400" b="1" dirty="0"/>
              <a:t>anions</a:t>
            </a:r>
            <a:r>
              <a:rPr lang="en-US" sz="2400" dirty="0"/>
              <a:t>) and positive ions (</a:t>
            </a:r>
            <a:r>
              <a:rPr lang="en-US" sz="2400" b="1" dirty="0"/>
              <a:t>cations</a:t>
            </a:r>
            <a:r>
              <a:rPr lang="en-US" sz="2400" dirty="0"/>
              <a:t>) always combine in a way that produces net zero charge. That’s the </a:t>
            </a:r>
            <a:r>
              <a:rPr lang="en-US" sz="2400" b="1" dirty="0"/>
              <a:t>principle of electrical neutrality</a:t>
            </a:r>
            <a:r>
              <a:rPr lang="en-US" sz="24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55FF6-B49B-8146-B7D3-C32B86B60091}"/>
              </a:ext>
            </a:extLst>
          </p:cNvPr>
          <p:cNvGrpSpPr/>
          <p:nvPr/>
        </p:nvGrpSpPr>
        <p:grpSpPr>
          <a:xfrm>
            <a:off x="5549900" y="710291"/>
            <a:ext cx="3458936" cy="6068789"/>
            <a:chOff x="5549900" y="710291"/>
            <a:chExt cx="3458936" cy="60687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5FF6D-6F7B-7749-8DC0-404E2DDC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1936" y="710291"/>
              <a:ext cx="2857500" cy="27051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C05ED0-F011-F14D-888A-7FAED900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36" y="3515180"/>
              <a:ext cx="3416300" cy="32639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51ECC7-4791-D24C-80E0-5D117325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900" y="3035299"/>
              <a:ext cx="1092200" cy="869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02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Aqueous salts at the molecular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FC44F-C107-0040-B516-F9BB5CF3F815}"/>
              </a:ext>
            </a:extLst>
          </p:cNvPr>
          <p:cNvGrpSpPr/>
          <p:nvPr/>
        </p:nvGrpSpPr>
        <p:grpSpPr>
          <a:xfrm>
            <a:off x="5549900" y="710291"/>
            <a:ext cx="3458936" cy="6068789"/>
            <a:chOff x="5549900" y="710291"/>
            <a:chExt cx="3458936" cy="60687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E13A18-B015-D94E-98C0-F52E6A0B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1936" y="710291"/>
              <a:ext cx="2857500" cy="27051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BB6594-E067-B048-A066-6DD3ECFBD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36" y="3515180"/>
              <a:ext cx="3416300" cy="3263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4AAA7E-66EA-D24E-B5E5-55407F2C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900" y="3035299"/>
              <a:ext cx="1092200" cy="8690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CA6F3-1E97-AB4A-B848-C126D96C8F5E}"/>
              </a:ext>
            </a:extLst>
          </p:cNvPr>
          <p:cNvSpPr txBox="1"/>
          <p:nvPr/>
        </p:nvSpPr>
        <p:spPr>
          <a:xfrm>
            <a:off x="498582" y="2704013"/>
            <a:ext cx="5093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anything different about how the water molecules surround these ions? </a:t>
            </a:r>
          </a:p>
        </p:txBody>
      </p:sp>
    </p:spTree>
    <p:extLst>
      <p:ext uri="{BB962C8B-B14F-4D97-AF65-F5344CB8AC3E}">
        <p14:creationId xmlns:p14="http://schemas.microsoft.com/office/powerpoint/2010/main" val="195264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 in the climate system: the atmospheric reservoir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0920A-E148-1941-A0F1-B78A005D5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6"/>
          <a:stretch/>
        </p:blipFill>
        <p:spPr>
          <a:xfrm>
            <a:off x="0" y="1477892"/>
            <a:ext cx="9519138" cy="4431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C634D-5081-B848-9987-DF495CA4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703" y="4373585"/>
            <a:ext cx="4112991" cy="201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1E099-8CEE-F745-8A81-9410CC4D47FC}"/>
              </a:ext>
            </a:extLst>
          </p:cNvPr>
          <p:cNvSpPr txBox="1"/>
          <p:nvPr/>
        </p:nvSpPr>
        <p:spPr>
          <a:xfrm>
            <a:off x="7725508" y="550985"/>
            <a:ext cx="4313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Mostly CO</a:t>
            </a:r>
            <a:r>
              <a:rPr lang="en-US" sz="2400" baseline="-25000" dirty="0"/>
              <a:t>2</a:t>
            </a:r>
            <a:r>
              <a:rPr lang="en-US" sz="2400" dirty="0"/>
              <a:t> (</a:t>
            </a:r>
            <a:r>
              <a:rPr lang="en-US" sz="2400" strike="sngStrike" dirty="0"/>
              <a:t>415</a:t>
            </a:r>
            <a:r>
              <a:rPr lang="en-US" sz="2400" dirty="0"/>
              <a:t> 419 ppm)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little CH</a:t>
            </a:r>
            <a:r>
              <a:rPr lang="en-US" sz="2400" baseline="-25000" dirty="0"/>
              <a:t>4</a:t>
            </a:r>
            <a:r>
              <a:rPr lang="en-US" sz="2400" dirty="0"/>
              <a:t> (</a:t>
            </a:r>
            <a:r>
              <a:rPr lang="en-US" sz="2400" strike="sngStrike" dirty="0"/>
              <a:t>1.8</a:t>
            </a:r>
            <a:r>
              <a:rPr lang="en-US" sz="2400" dirty="0"/>
              <a:t> 1.9 ppm)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 (tiny amounts)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These are still “trace gases” but it adds up to billions of tons!</a:t>
            </a:r>
          </a:p>
        </p:txBody>
      </p:sp>
      <p:pic>
        <p:nvPicPr>
          <p:cNvPr id="9" name="Picture 2" descr="Carbon Dioxide - Molecule of the Month - May 2012 - HTML-only version">
            <a:extLst>
              <a:ext uri="{FF2B5EF4-FFF2-40B4-BE49-F238E27FC236}">
                <a16:creationId xmlns:a16="http://schemas.microsoft.com/office/drawing/2014/main" id="{7CA4DB3E-5993-1B4F-96BA-40E963793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63" y="550985"/>
            <a:ext cx="958130" cy="9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D2507-ACDD-2F43-A249-9E360B3D4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102" y="647355"/>
            <a:ext cx="958130" cy="7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09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Aqueous salts at the molecular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FC44F-C107-0040-B516-F9BB5CF3F815}"/>
              </a:ext>
            </a:extLst>
          </p:cNvPr>
          <p:cNvGrpSpPr/>
          <p:nvPr/>
        </p:nvGrpSpPr>
        <p:grpSpPr>
          <a:xfrm>
            <a:off x="5549900" y="710291"/>
            <a:ext cx="3458936" cy="6068789"/>
            <a:chOff x="5549900" y="710291"/>
            <a:chExt cx="3458936" cy="60687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E13A18-B015-D94E-98C0-F52E6A0B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1936" y="710291"/>
              <a:ext cx="2857500" cy="27051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BB6594-E067-B048-A066-6DD3ECFBD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36" y="3515180"/>
              <a:ext cx="3416300" cy="3263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4AAA7E-66EA-D24E-B5E5-55407F2C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900" y="3035299"/>
              <a:ext cx="1092200" cy="8690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CA6F3-1E97-AB4A-B848-C126D96C8F5E}"/>
              </a:ext>
            </a:extLst>
          </p:cNvPr>
          <p:cNvSpPr txBox="1"/>
          <p:nvPr/>
        </p:nvSpPr>
        <p:spPr>
          <a:xfrm>
            <a:off x="294928" y="2828835"/>
            <a:ext cx="5093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because the water molecules themselves have positive and negative parts! (We say that water is </a:t>
            </a:r>
            <a:r>
              <a:rPr lang="en-US" sz="2400" b="1" dirty="0"/>
              <a:t>polarized</a:t>
            </a:r>
            <a:r>
              <a:rPr lang="en-US" sz="24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0248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Aqueous salts at the molecular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FC44F-C107-0040-B516-F9BB5CF3F815}"/>
              </a:ext>
            </a:extLst>
          </p:cNvPr>
          <p:cNvGrpSpPr/>
          <p:nvPr/>
        </p:nvGrpSpPr>
        <p:grpSpPr>
          <a:xfrm>
            <a:off x="5549900" y="710291"/>
            <a:ext cx="3458936" cy="6068789"/>
            <a:chOff x="5549900" y="710291"/>
            <a:chExt cx="3458936" cy="60687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E13A18-B015-D94E-98C0-F52E6A0B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1936" y="710291"/>
              <a:ext cx="2857500" cy="27051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BB6594-E067-B048-A066-6DD3ECFBD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36" y="3515180"/>
              <a:ext cx="3416300" cy="3263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4AAA7E-66EA-D24E-B5E5-55407F2C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900" y="3035299"/>
              <a:ext cx="1092200" cy="8690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CA6F3-1E97-AB4A-B848-C126D96C8F5E}"/>
              </a:ext>
            </a:extLst>
          </p:cNvPr>
          <p:cNvSpPr txBox="1"/>
          <p:nvPr/>
        </p:nvSpPr>
        <p:spPr>
          <a:xfrm>
            <a:off x="184537" y="2630561"/>
            <a:ext cx="5093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Symbolically, chemists refer to this combination as </a:t>
            </a:r>
            <a:r>
              <a:rPr lang="en-US" sz="2400" b="1" dirty="0"/>
              <a:t>NaCl(</a:t>
            </a:r>
            <a:r>
              <a:rPr lang="en-US" sz="2400" b="1" dirty="0" err="1"/>
              <a:t>aq</a:t>
            </a:r>
            <a:r>
              <a:rPr lang="en-US" sz="2400" b="1" dirty="0"/>
              <a:t>)</a:t>
            </a:r>
            <a:r>
              <a:rPr lang="en-US" sz="2400" dirty="0"/>
              <a:t>. That’s pretty abbreviated notation considering what we really think is going on!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3796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Electrical neutrality means carbonates and bicarbonates have to have some cations 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388F7D-4F7E-9F42-B15E-40F1F8EF900C}"/>
              </a:ext>
            </a:extLst>
          </p:cNvPr>
          <p:cNvGrpSpPr/>
          <p:nvPr/>
        </p:nvGrpSpPr>
        <p:grpSpPr>
          <a:xfrm>
            <a:off x="0" y="548938"/>
            <a:ext cx="10746534" cy="5189368"/>
            <a:chOff x="0" y="1360468"/>
            <a:chExt cx="10746534" cy="5189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27826F-D372-DE46-96C8-25923C286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26"/>
            <a:stretch/>
          </p:blipFill>
          <p:spPr>
            <a:xfrm>
              <a:off x="0" y="1477892"/>
              <a:ext cx="10746534" cy="500291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8CBCED-07C8-1B45-AB83-7240CCA71BB5}"/>
                </a:ext>
              </a:extLst>
            </p:cNvPr>
            <p:cNvGrpSpPr/>
            <p:nvPr/>
          </p:nvGrpSpPr>
          <p:grpSpPr>
            <a:xfrm>
              <a:off x="1803339" y="1360468"/>
              <a:ext cx="4292661" cy="5189368"/>
              <a:chOff x="1803339" y="1360468"/>
              <a:chExt cx="4292661" cy="518936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5B5181-C28C-6147-8D03-6565B854AF6E}"/>
                  </a:ext>
                </a:extLst>
              </p:cNvPr>
              <p:cNvSpPr txBox="1"/>
              <p:nvPr/>
            </p:nvSpPr>
            <p:spPr>
              <a:xfrm>
                <a:off x="1988133" y="1360468"/>
                <a:ext cx="32525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 Dioxide and methane</a:t>
                </a:r>
                <a:endParaRPr lang="en-US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17DC7-8235-A34B-BD05-2F68BF083BD4}"/>
                  </a:ext>
                </a:extLst>
              </p:cNvPr>
              <p:cNvSpPr txBox="1"/>
              <p:nvPr/>
            </p:nvSpPr>
            <p:spPr>
              <a:xfrm>
                <a:off x="1803339" y="6088171"/>
                <a:ext cx="42926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Carbonates and hydrocarbons</a:t>
                </a:r>
                <a:endParaRPr lang="en-US" sz="2400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54C9E-B45F-6C42-A020-6C8661541E61}"/>
              </a:ext>
            </a:extLst>
          </p:cNvPr>
          <p:cNvGrpSpPr/>
          <p:nvPr/>
        </p:nvGrpSpPr>
        <p:grpSpPr>
          <a:xfrm>
            <a:off x="10275570" y="3429001"/>
            <a:ext cx="1275504" cy="1097279"/>
            <a:chOff x="7790315" y="2800355"/>
            <a:chExt cx="1609081" cy="1339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DF87A7-10C0-AA42-A641-ED5D193F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315" y="2800355"/>
              <a:ext cx="1609081" cy="1339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81091-3D0B-3D45-9767-5391BA73C0F8}"/>
                </a:ext>
              </a:extLst>
            </p:cNvPr>
            <p:cNvSpPr txBox="1"/>
            <p:nvPr/>
          </p:nvSpPr>
          <p:spPr>
            <a:xfrm>
              <a:off x="8403017" y="321033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1-</a:t>
              </a:r>
            </a:p>
          </p:txBody>
        </p:sp>
      </p:grpSp>
      <p:pic>
        <p:nvPicPr>
          <p:cNvPr id="20" name="Picture 2" descr="Carbon Dioxide - Molecule of the Month - May 2012 - HTML-only version">
            <a:extLst>
              <a:ext uri="{FF2B5EF4-FFF2-40B4-BE49-F238E27FC236}">
                <a16:creationId xmlns:a16="http://schemas.microsoft.com/office/drawing/2014/main" id="{06386DCE-B4AB-184B-9F28-75FDAFC9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2" y="579089"/>
            <a:ext cx="958130" cy="9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9D45D-8775-8C41-AF8C-E20EF457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32" y="1687485"/>
            <a:ext cx="958130" cy="788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D6F89C-A984-5342-90D4-AF620F143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721" y="5635988"/>
            <a:ext cx="1827273" cy="1117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D5394F-6048-1641-9889-8023D872754A}"/>
              </a:ext>
            </a:extLst>
          </p:cNvPr>
          <p:cNvSpPr txBox="1"/>
          <p:nvPr/>
        </p:nvSpPr>
        <p:spPr>
          <a:xfrm>
            <a:off x="9852841" y="2864987"/>
            <a:ext cx="2120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Bicarbonates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EB6A1E-0160-1B43-905E-34470626C698}"/>
              </a:ext>
            </a:extLst>
          </p:cNvPr>
          <p:cNvGrpSpPr/>
          <p:nvPr/>
        </p:nvGrpSpPr>
        <p:grpSpPr>
          <a:xfrm>
            <a:off x="2295684" y="5669280"/>
            <a:ext cx="1140735" cy="1096288"/>
            <a:chOff x="2295684" y="5669280"/>
            <a:chExt cx="1140735" cy="1096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82FA1C-E2A7-3C4A-81C3-DC1B5E31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684" y="5669280"/>
              <a:ext cx="1140735" cy="10962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9FABF4-8E29-764F-B7E2-97F274BF6164}"/>
                </a:ext>
              </a:extLst>
            </p:cNvPr>
            <p:cNvSpPr txBox="1"/>
            <p:nvPr/>
          </p:nvSpPr>
          <p:spPr>
            <a:xfrm>
              <a:off x="2678063" y="6018641"/>
              <a:ext cx="5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2-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2EAA03-50B5-F84E-B721-2A0736291BB9}"/>
              </a:ext>
            </a:extLst>
          </p:cNvPr>
          <p:cNvGrpSpPr/>
          <p:nvPr/>
        </p:nvGrpSpPr>
        <p:grpSpPr>
          <a:xfrm>
            <a:off x="10650430" y="4526280"/>
            <a:ext cx="873998" cy="830997"/>
            <a:chOff x="512001" y="3255370"/>
            <a:chExt cx="873998" cy="8309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45ED22-0F66-D74A-82F1-5A832526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001" y="3255370"/>
              <a:ext cx="833318" cy="8309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12FBD69-75DD-7B4F-8A89-055A96C4550A}"/>
                    </a:ext>
                  </a:extLst>
                </p:cNvPr>
                <p:cNvSpPr/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CE722F-EADB-C34E-9451-1475F5555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977A8-6CCA-7E48-86C8-B4ABD2256A5B}"/>
              </a:ext>
            </a:extLst>
          </p:cNvPr>
          <p:cNvGrpSpPr/>
          <p:nvPr/>
        </p:nvGrpSpPr>
        <p:grpSpPr>
          <a:xfrm>
            <a:off x="1234849" y="5725839"/>
            <a:ext cx="1007186" cy="884462"/>
            <a:chOff x="9539979" y="1192599"/>
            <a:chExt cx="1007186" cy="88446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5519212-08B8-2841-B09C-82D97725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9539979" y="1192599"/>
              <a:ext cx="1007186" cy="8844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FD756F-9266-FB42-B73B-64F455A3A6CA}"/>
                    </a:ext>
                  </a:extLst>
                </p:cNvPr>
                <p:cNvSpPr/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6FCD7A8-BAE5-1443-8B7D-043ADA2E7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187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Calcium Carbonate is the most common carbonate on Earth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870032-63D7-2540-9857-9B398C5BD5C7}"/>
              </a:ext>
            </a:extLst>
          </p:cNvPr>
          <p:cNvGrpSpPr/>
          <p:nvPr/>
        </p:nvGrpSpPr>
        <p:grpSpPr>
          <a:xfrm>
            <a:off x="1406305" y="1247011"/>
            <a:ext cx="2026184" cy="1779296"/>
            <a:chOff x="8915045" y="829013"/>
            <a:chExt cx="2026184" cy="17792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FD833E-0F06-B04B-9DD3-BBB84D14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915045" y="829013"/>
              <a:ext cx="2026184" cy="177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6FCD7A8-BAE5-1443-8B7D-043ADA2E7322}"/>
                    </a:ext>
                  </a:extLst>
                </p:cNvPr>
                <p:cNvSpPr/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6FCD7A8-BAE5-1443-8B7D-043ADA2E7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72FCB-4F53-5D41-B443-9BB44DE6199C}"/>
              </a:ext>
            </a:extLst>
          </p:cNvPr>
          <p:cNvGrpSpPr/>
          <p:nvPr/>
        </p:nvGrpSpPr>
        <p:grpSpPr>
          <a:xfrm>
            <a:off x="347225" y="3092351"/>
            <a:ext cx="3179503" cy="2916335"/>
            <a:chOff x="4966770" y="512665"/>
            <a:chExt cx="3179503" cy="2916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00E7C8-69DA-1741-AF25-56AD6B64A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6770" y="512665"/>
              <a:ext cx="3179503" cy="29163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6264462-1D90-BB47-B1F2-2C23A98356B6}"/>
                    </a:ext>
                  </a:extLst>
                </p:cNvPr>
                <p:cNvSpPr/>
                <p:nvPr/>
              </p:nvSpPr>
              <p:spPr>
                <a:xfrm>
                  <a:off x="5951869" y="1736569"/>
                  <a:ext cx="973472" cy="468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6264462-1D90-BB47-B1F2-2C23A98356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1869" y="1736569"/>
                  <a:ext cx="973472" cy="468526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6780" b="31779"/>
          <a:stretch/>
        </p:blipFill>
        <p:spPr>
          <a:xfrm>
            <a:off x="3977829" y="733650"/>
            <a:ext cx="1418872" cy="577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C05958-DFAB-AB43-B8C9-8C2A817E967E}"/>
                  </a:ext>
                </a:extLst>
              </p:cNvPr>
              <p:cNvSpPr txBox="1"/>
              <p:nvPr/>
            </p:nvSpPr>
            <p:spPr>
              <a:xfrm>
                <a:off x="5756362" y="733650"/>
                <a:ext cx="5369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Calcium Carbonate,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𝑎𝐶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White powder as a solid</a:t>
                </a:r>
              </a:p>
              <a:p>
                <a:r>
                  <a:rPr lang="en-US" sz="2400" dirty="0"/>
                  <a:t>Not very soluble in water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C05958-DFAB-AB43-B8C9-8C2A817E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2" y="733650"/>
                <a:ext cx="5369169" cy="1200329"/>
              </a:xfrm>
              <a:prstGeom prst="rect">
                <a:avLst/>
              </a:prstGeom>
              <a:blipFill>
                <a:blip r:embed="rId8"/>
                <a:stretch>
                  <a:fillRect l="-1887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>
            <a:extLst>
              <a:ext uri="{FF2B5EF4-FFF2-40B4-BE49-F238E27FC236}">
                <a16:creationId xmlns:a16="http://schemas.microsoft.com/office/drawing/2014/main" id="{0BC658B2-878D-884E-AA06-C2892512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36" y="2091674"/>
            <a:ext cx="2708266" cy="20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434E818-1016-4741-8C32-3D72864D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94" y="4431347"/>
            <a:ext cx="3257549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8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Sodium Bicarbonate is the most common bicarbonate on Earth (in the oceans)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3977829" y="733650"/>
            <a:ext cx="1418872" cy="577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C05958-DFAB-AB43-B8C9-8C2A817E967E}"/>
                  </a:ext>
                </a:extLst>
              </p:cNvPr>
              <p:cNvSpPr txBox="1"/>
              <p:nvPr/>
            </p:nvSpPr>
            <p:spPr>
              <a:xfrm>
                <a:off x="5756362" y="733650"/>
                <a:ext cx="5369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Sodium Bicarbonate,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𝑁𝑎𝐻𝐶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White powder as a solid</a:t>
                </a:r>
              </a:p>
              <a:p>
                <a:r>
                  <a:rPr lang="en-US" sz="2400" dirty="0"/>
                  <a:t>Very soluble in water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C05958-DFAB-AB43-B8C9-8C2A817E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62" y="733650"/>
                <a:ext cx="5369169" cy="1200329"/>
              </a:xfrm>
              <a:prstGeom prst="rect">
                <a:avLst/>
              </a:prstGeom>
              <a:blipFill>
                <a:blip r:embed="rId3"/>
                <a:stretch>
                  <a:fillRect l="-1887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79A8D56-5030-1143-844D-201929E99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14" y="3102072"/>
            <a:ext cx="3326882" cy="27697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989E7D-94E1-9243-96EA-03C5EB91FA80}"/>
              </a:ext>
            </a:extLst>
          </p:cNvPr>
          <p:cNvGrpSpPr/>
          <p:nvPr/>
        </p:nvGrpSpPr>
        <p:grpSpPr>
          <a:xfrm>
            <a:off x="1482498" y="905767"/>
            <a:ext cx="2062167" cy="2056423"/>
            <a:chOff x="-141728" y="2669003"/>
            <a:chExt cx="2062167" cy="20564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5E5440-80D1-2E43-89FC-6E4EB793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1728" y="2669003"/>
              <a:ext cx="2062167" cy="20564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CE722F-EADB-C34E-9451-1475F555528D}"/>
                    </a:ext>
                  </a:extLst>
                </p:cNvPr>
                <p:cNvSpPr/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CE722F-EADB-C34E-9451-1475F5555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842" name="Picture 2" descr="Longing for the sea? Check out these photos | Earth | EarthSky">
            <a:extLst>
              <a:ext uri="{FF2B5EF4-FFF2-40B4-BE49-F238E27FC236}">
                <a16:creationId xmlns:a16="http://schemas.microsoft.com/office/drawing/2014/main" id="{B258E30C-1219-1A48-83AF-61E03892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01" y="2317065"/>
            <a:ext cx="3554730" cy="355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28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Here’s a more accurate way of showing carbon in the climate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388F7D-4F7E-9F42-B15E-40F1F8EF900C}"/>
              </a:ext>
            </a:extLst>
          </p:cNvPr>
          <p:cNvGrpSpPr/>
          <p:nvPr/>
        </p:nvGrpSpPr>
        <p:grpSpPr>
          <a:xfrm>
            <a:off x="0" y="548938"/>
            <a:ext cx="10746534" cy="5189368"/>
            <a:chOff x="0" y="1360468"/>
            <a:chExt cx="10746534" cy="5189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27826F-D372-DE46-96C8-25923C286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26"/>
            <a:stretch/>
          </p:blipFill>
          <p:spPr>
            <a:xfrm>
              <a:off x="0" y="1477892"/>
              <a:ext cx="10746534" cy="500291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8CBCED-07C8-1B45-AB83-7240CCA71BB5}"/>
                </a:ext>
              </a:extLst>
            </p:cNvPr>
            <p:cNvGrpSpPr/>
            <p:nvPr/>
          </p:nvGrpSpPr>
          <p:grpSpPr>
            <a:xfrm>
              <a:off x="1803339" y="1360468"/>
              <a:ext cx="4292661" cy="5189368"/>
              <a:chOff x="1803339" y="1360468"/>
              <a:chExt cx="4292661" cy="518936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5B5181-C28C-6147-8D03-6565B854AF6E}"/>
                  </a:ext>
                </a:extLst>
              </p:cNvPr>
              <p:cNvSpPr txBox="1"/>
              <p:nvPr/>
            </p:nvSpPr>
            <p:spPr>
              <a:xfrm>
                <a:off x="1988133" y="1360468"/>
                <a:ext cx="32525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 Dioxide and methane</a:t>
                </a:r>
                <a:endParaRPr lang="en-US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17DC7-8235-A34B-BD05-2F68BF083BD4}"/>
                  </a:ext>
                </a:extLst>
              </p:cNvPr>
              <p:cNvSpPr txBox="1"/>
              <p:nvPr/>
            </p:nvSpPr>
            <p:spPr>
              <a:xfrm>
                <a:off x="1803339" y="6088171"/>
                <a:ext cx="42926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Carbonates and hydrocarbons</a:t>
                </a:r>
                <a:endParaRPr lang="en-US" sz="2400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54C9E-B45F-6C42-A020-6C8661541E61}"/>
              </a:ext>
            </a:extLst>
          </p:cNvPr>
          <p:cNvGrpSpPr/>
          <p:nvPr/>
        </p:nvGrpSpPr>
        <p:grpSpPr>
          <a:xfrm>
            <a:off x="10275570" y="3429001"/>
            <a:ext cx="1275504" cy="1097279"/>
            <a:chOff x="7790315" y="2800355"/>
            <a:chExt cx="1609081" cy="1339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DF87A7-10C0-AA42-A641-ED5D193F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315" y="2800355"/>
              <a:ext cx="1609081" cy="1339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81091-3D0B-3D45-9767-5391BA73C0F8}"/>
                </a:ext>
              </a:extLst>
            </p:cNvPr>
            <p:cNvSpPr txBox="1"/>
            <p:nvPr/>
          </p:nvSpPr>
          <p:spPr>
            <a:xfrm>
              <a:off x="8403017" y="321033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1-</a:t>
              </a:r>
            </a:p>
          </p:txBody>
        </p:sp>
      </p:grpSp>
      <p:pic>
        <p:nvPicPr>
          <p:cNvPr id="20" name="Picture 2" descr="Carbon Dioxide - Molecule of the Month - May 2012 - HTML-only version">
            <a:extLst>
              <a:ext uri="{FF2B5EF4-FFF2-40B4-BE49-F238E27FC236}">
                <a16:creationId xmlns:a16="http://schemas.microsoft.com/office/drawing/2014/main" id="{06386DCE-B4AB-184B-9F28-75FDAFC9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2" y="579089"/>
            <a:ext cx="958130" cy="9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9D45D-8775-8C41-AF8C-E20EF457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32" y="1687485"/>
            <a:ext cx="958130" cy="788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D6F89C-A984-5342-90D4-AF620F143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721" y="5635988"/>
            <a:ext cx="1827273" cy="1117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D5394F-6048-1641-9889-8023D872754A}"/>
              </a:ext>
            </a:extLst>
          </p:cNvPr>
          <p:cNvSpPr txBox="1"/>
          <p:nvPr/>
        </p:nvSpPr>
        <p:spPr>
          <a:xfrm>
            <a:off x="9852841" y="2864987"/>
            <a:ext cx="2120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Bicarbonates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EB6A1E-0160-1B43-905E-34470626C698}"/>
              </a:ext>
            </a:extLst>
          </p:cNvPr>
          <p:cNvGrpSpPr/>
          <p:nvPr/>
        </p:nvGrpSpPr>
        <p:grpSpPr>
          <a:xfrm>
            <a:off x="2295684" y="5669280"/>
            <a:ext cx="1140735" cy="1096288"/>
            <a:chOff x="2295684" y="5669280"/>
            <a:chExt cx="1140735" cy="10962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82FA1C-E2A7-3C4A-81C3-DC1B5E31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684" y="5669280"/>
              <a:ext cx="1140735" cy="10962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9FABF4-8E29-764F-B7E2-97F274BF6164}"/>
                </a:ext>
              </a:extLst>
            </p:cNvPr>
            <p:cNvSpPr txBox="1"/>
            <p:nvPr/>
          </p:nvSpPr>
          <p:spPr>
            <a:xfrm>
              <a:off x="2678063" y="6018641"/>
              <a:ext cx="5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2-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2EAA03-50B5-F84E-B721-2A0736291BB9}"/>
              </a:ext>
            </a:extLst>
          </p:cNvPr>
          <p:cNvGrpSpPr/>
          <p:nvPr/>
        </p:nvGrpSpPr>
        <p:grpSpPr>
          <a:xfrm>
            <a:off x="10650430" y="4526280"/>
            <a:ext cx="873998" cy="830997"/>
            <a:chOff x="512001" y="3255370"/>
            <a:chExt cx="873998" cy="8309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45ED22-0F66-D74A-82F1-5A832526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001" y="3255370"/>
              <a:ext cx="833318" cy="8309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12FBD69-75DD-7B4F-8A89-055A96C4550A}"/>
                    </a:ext>
                  </a:extLst>
                </p:cNvPr>
                <p:cNvSpPr/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CE722F-EADB-C34E-9451-1475F5555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9" y="3436736"/>
                  <a:ext cx="84241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2977A8-6CCA-7E48-86C8-B4ABD2256A5B}"/>
              </a:ext>
            </a:extLst>
          </p:cNvPr>
          <p:cNvGrpSpPr/>
          <p:nvPr/>
        </p:nvGrpSpPr>
        <p:grpSpPr>
          <a:xfrm>
            <a:off x="1234849" y="5725839"/>
            <a:ext cx="1007186" cy="884462"/>
            <a:chOff x="9539979" y="1192599"/>
            <a:chExt cx="1007186" cy="88446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5519212-08B8-2841-B09C-82D97725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9539979" y="1192599"/>
              <a:ext cx="1007186" cy="8844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FD756F-9266-FB42-B73B-64F455A3A6CA}"/>
                    </a:ext>
                  </a:extLst>
                </p:cNvPr>
                <p:cNvSpPr/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6FCD7A8-BAE5-1443-8B7D-043ADA2E7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790" y="1407980"/>
                  <a:ext cx="92307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245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519522" y="541983"/>
            <a:ext cx="1418872" cy="5774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70D87-8814-8E48-8EAA-8219A1347ABC}"/>
              </a:ext>
            </a:extLst>
          </p:cNvPr>
          <p:cNvSpPr txBox="1"/>
          <p:nvPr/>
        </p:nvSpPr>
        <p:spPr>
          <a:xfrm>
            <a:off x="3669323" y="820615"/>
            <a:ext cx="8003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Chemical formula for …</a:t>
            </a:r>
          </a:p>
          <a:p>
            <a:endParaRPr lang="en-US" sz="2400" dirty="0"/>
          </a:p>
          <a:p>
            <a:pPr lvl="1"/>
            <a:r>
              <a:rPr lang="en-US" sz="2400" dirty="0"/>
              <a:t>Cesium Carbonate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Cesium Bicarbonate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Barium Carbonate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Strontium Bicarbonate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1802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519522" y="541983"/>
            <a:ext cx="1418872" cy="577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/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endParaRPr lang="en-US" sz="2400" dirty="0"/>
              </a:p>
              <a:p>
                <a:pPr lvl="1"/>
                <a:r>
                  <a:rPr lang="en-US" sz="2400" dirty="0"/>
                  <a:t>Cesium Carbonate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Cesium Bicarbonate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Barium Carbonate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Strontium Bicarbonate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blipFill>
                <a:blip r:embed="rId3"/>
                <a:stretch>
                  <a:fillRect l="-1108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924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519522" y="541983"/>
            <a:ext cx="1418872" cy="577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/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endParaRPr lang="en-US" sz="2400" dirty="0"/>
              </a:p>
              <a:p>
                <a:pPr lvl="1"/>
                <a:r>
                  <a:rPr lang="en-US" sz="2400" dirty="0"/>
                  <a:t>Cesium Carbonate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Cesium Bicarbonate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𝐶𝑠𝐻𝐶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Barium Carbonate		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Strontium Bicarbonate	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blipFill>
                <a:blip r:embed="rId3"/>
                <a:stretch>
                  <a:fillRect l="-1108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687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Principle of Using the principle of electrical neutrality to predict chemical formulas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519522" y="541983"/>
            <a:ext cx="1418872" cy="577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/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endParaRPr lang="en-US" sz="2400" dirty="0"/>
              </a:p>
              <a:p>
                <a:pPr lvl="1"/>
                <a:r>
                  <a:rPr lang="en-US" sz="2400" dirty="0"/>
                  <a:t>Cesium Carbonate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Cesium Bicarbonate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𝐶𝑠𝐻𝐶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Barium Carbonate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𝐵𝑎𝐶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Strontium Bicarbonate	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blipFill>
                <a:blip r:embed="rId3"/>
                <a:stretch>
                  <a:fillRect l="-1108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54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 in the climate system: the solid reservoir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7826F-D372-DE46-96C8-25923C28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6"/>
          <a:stretch/>
        </p:blipFill>
        <p:spPr>
          <a:xfrm>
            <a:off x="0" y="1477892"/>
            <a:ext cx="9519138" cy="4431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60A15-D5A6-B047-B21A-D49EC2883A6E}"/>
              </a:ext>
            </a:extLst>
          </p:cNvPr>
          <p:cNvSpPr txBox="1"/>
          <p:nvPr/>
        </p:nvSpPr>
        <p:spPr>
          <a:xfrm>
            <a:off x="7725508" y="550985"/>
            <a:ext cx="4313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Carbonate</a:t>
            </a:r>
            <a:r>
              <a:rPr lang="en-US" sz="2400" dirty="0"/>
              <a:t> minerals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Carbohydrates</a:t>
            </a:r>
            <a:r>
              <a:rPr lang="en-US" sz="2400" dirty="0"/>
              <a:t> (methane, ethane, propane …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1D9C8-B3EA-3E40-B099-9C241D675DA4}"/>
              </a:ext>
            </a:extLst>
          </p:cNvPr>
          <p:cNvSpPr txBox="1"/>
          <p:nvPr/>
        </p:nvSpPr>
        <p:spPr>
          <a:xfrm>
            <a:off x="7725508" y="2680165"/>
            <a:ext cx="4313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carbonate minerals? The most familiar and common one is </a:t>
            </a:r>
            <a:r>
              <a:rPr lang="en-US" sz="2400" b="1" dirty="0"/>
              <a:t>Calcium Carbonate,</a:t>
            </a:r>
            <a:r>
              <a:rPr lang="en-US" sz="2400" dirty="0"/>
              <a:t> </a:t>
            </a:r>
            <a:r>
              <a:rPr lang="en-US" sz="2400" b="1" dirty="0"/>
              <a:t>CaCO</a:t>
            </a:r>
            <a:r>
              <a:rPr lang="en-US" sz="2400" b="1" baseline="-25000" dirty="0"/>
              <a:t>3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1A421-F027-0945-BBEE-096EC844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07" y="5635988"/>
            <a:ext cx="1308646" cy="1200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901CF-8F12-CE4E-B942-4D612AA8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721" y="5635988"/>
            <a:ext cx="1827273" cy="1117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9DB42-A65D-5449-8F99-56E390174B99}"/>
              </a:ext>
            </a:extLst>
          </p:cNvPr>
          <p:cNvSpPr txBox="1"/>
          <p:nvPr/>
        </p:nvSpPr>
        <p:spPr>
          <a:xfrm>
            <a:off x="695909" y="6010298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Carbonate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75C9A-F1F5-F44A-9881-48C83BC5C114}"/>
              </a:ext>
            </a:extLst>
          </p:cNvPr>
          <p:cNvSpPr txBox="1"/>
          <p:nvPr/>
        </p:nvSpPr>
        <p:spPr>
          <a:xfrm>
            <a:off x="5594994" y="6010298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Carbohydrate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5DD095-560A-8E45-824C-8E0A1AA153D9}"/>
              </a:ext>
            </a:extLst>
          </p:cNvPr>
          <p:cNvSpPr txBox="1"/>
          <p:nvPr/>
        </p:nvSpPr>
        <p:spPr>
          <a:xfrm>
            <a:off x="2242247" y="596413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2-</a:t>
            </a:r>
          </a:p>
        </p:txBody>
      </p:sp>
    </p:spTree>
    <p:extLst>
      <p:ext uri="{BB962C8B-B14F-4D97-AF65-F5344CB8AC3E}">
        <p14:creationId xmlns:p14="http://schemas.microsoft.com/office/powerpoint/2010/main" val="3656465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44492-518A-0E4B-8444-2519A2CE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80" b="31779"/>
          <a:stretch/>
        </p:blipFill>
        <p:spPr>
          <a:xfrm>
            <a:off x="519522" y="541983"/>
            <a:ext cx="1418872" cy="577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/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endParaRPr lang="en-US" sz="2400" dirty="0"/>
              </a:p>
              <a:p>
                <a:pPr lvl="1"/>
                <a:r>
                  <a:rPr lang="en-US" sz="2400" dirty="0"/>
                  <a:t>Cesium Carbonate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Cesium Bicarbonate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𝐶𝑠𝐻𝐶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Barium Carbonate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𝐵𝑎𝐶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Strontium Bicarbonate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𝑆𝑟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𝐻𝐶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70D87-8814-8E48-8EAA-8219A134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323" y="820615"/>
                <a:ext cx="8003155" cy="3785652"/>
              </a:xfrm>
              <a:prstGeom prst="rect">
                <a:avLst/>
              </a:prstGeom>
              <a:blipFill>
                <a:blip r:embed="rId3"/>
                <a:stretch>
                  <a:fillRect l="-1108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BBCA08F-D7CA-114B-B15A-585DBDC1A961}"/>
              </a:ext>
            </a:extLst>
          </p:cNvPr>
          <p:cNvGrpSpPr>
            <a:grpSpLocks noChangeAspect="1"/>
          </p:cNvGrpSpPr>
          <p:nvPr/>
        </p:nvGrpSpPr>
        <p:grpSpPr>
          <a:xfrm>
            <a:off x="5936376" y="4965216"/>
            <a:ext cx="1538230" cy="1350799"/>
            <a:chOff x="8915045" y="829013"/>
            <a:chExt cx="2026184" cy="17792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548FF0-C0A5-FE43-BEDB-C30AF97B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915045" y="829013"/>
              <a:ext cx="2026184" cy="177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B52E228-361C-BC47-AF5E-467AF686FBAC}"/>
                    </a:ext>
                  </a:extLst>
                </p:cNvPr>
                <p:cNvSpPr/>
                <p:nvPr/>
              </p:nvSpPr>
              <p:spPr>
                <a:xfrm>
                  <a:off x="9597791" y="1407980"/>
                  <a:ext cx="1164537" cy="6081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𝑆𝑟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B52E228-361C-BC47-AF5E-467AF686FB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791" y="1407980"/>
                  <a:ext cx="1164537" cy="6081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652F97-FEA0-7141-8F4F-99E9DF8950D1}"/>
              </a:ext>
            </a:extLst>
          </p:cNvPr>
          <p:cNvGrpSpPr>
            <a:grpSpLocks noChangeAspect="1"/>
          </p:cNvGrpSpPr>
          <p:nvPr/>
        </p:nvGrpSpPr>
        <p:grpSpPr>
          <a:xfrm>
            <a:off x="7562094" y="4740059"/>
            <a:ext cx="2011447" cy="1674586"/>
            <a:chOff x="5037109" y="3870080"/>
            <a:chExt cx="3326882" cy="27697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67E330-8DF0-3047-AC4C-0998625E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7109" y="3870080"/>
              <a:ext cx="3326882" cy="27697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DEF602F-64A4-A843-9B7B-A4917D06AD26}"/>
                    </a:ext>
                  </a:extLst>
                </p:cNvPr>
                <p:cNvSpPr/>
                <p:nvPr/>
              </p:nvSpPr>
              <p:spPr>
                <a:xfrm>
                  <a:off x="6019919" y="4934983"/>
                  <a:ext cx="1068049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DEF602F-64A4-A843-9B7B-A4917D06A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919" y="4934983"/>
                  <a:ext cx="1068049" cy="461666"/>
                </a:xfrm>
                <a:prstGeom prst="rect">
                  <a:avLst/>
                </a:prstGeom>
                <a:blipFill>
                  <a:blip r:embed="rId7"/>
                  <a:stretch>
                    <a:fillRect l="-1923" r="-40385" b="-6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3A5BF-A61B-004A-BE23-6069E891B7EC}"/>
              </a:ext>
            </a:extLst>
          </p:cNvPr>
          <p:cNvGrpSpPr>
            <a:grpSpLocks noChangeAspect="1"/>
          </p:cNvGrpSpPr>
          <p:nvPr/>
        </p:nvGrpSpPr>
        <p:grpSpPr>
          <a:xfrm>
            <a:off x="3723726" y="4740059"/>
            <a:ext cx="2011447" cy="1674586"/>
            <a:chOff x="5037109" y="3870080"/>
            <a:chExt cx="3326882" cy="276972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881566-0C9A-2F43-A3F1-9A1453A87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7109" y="3870080"/>
              <a:ext cx="3326882" cy="27697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9C0C50E-BAE0-FB47-B19A-EA38F4B3D12E}"/>
                    </a:ext>
                  </a:extLst>
                </p:cNvPr>
                <p:cNvSpPr/>
                <p:nvPr/>
              </p:nvSpPr>
              <p:spPr>
                <a:xfrm>
                  <a:off x="6019919" y="4934983"/>
                  <a:ext cx="1068049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9C0C50E-BAE0-FB47-B19A-EA38F4B3D1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919" y="4934983"/>
                  <a:ext cx="1068049" cy="461666"/>
                </a:xfrm>
                <a:prstGeom prst="rect">
                  <a:avLst/>
                </a:prstGeom>
                <a:blipFill>
                  <a:blip r:embed="rId8"/>
                  <a:stretch>
                    <a:fillRect l="-1923" r="-42308" b="-6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298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F163-BC58-764D-A8D3-3ACA07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3317632" y="836802"/>
            <a:ext cx="8777354" cy="3676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03EFE-FECB-F747-8E74-A97C333D2597}"/>
              </a:ext>
            </a:extLst>
          </p:cNvPr>
          <p:cNvSpPr txBox="1"/>
          <p:nvPr/>
        </p:nvSpPr>
        <p:spPr>
          <a:xfrm>
            <a:off x="0" y="1055077"/>
            <a:ext cx="8003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Chemical formula for …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Lithium Chloride		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Rubidium Fluoride	</a:t>
            </a:r>
          </a:p>
          <a:p>
            <a:pPr lvl="1"/>
            <a:r>
              <a:rPr lang="en-US" sz="2400" b="1" dirty="0"/>
              <a:t> </a:t>
            </a:r>
          </a:p>
          <a:p>
            <a:pPr lvl="1"/>
            <a:r>
              <a:rPr lang="en-US" sz="2400" dirty="0"/>
              <a:t>Barium Bromide 		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Magnesium Iodide</a:t>
            </a:r>
          </a:p>
          <a:p>
            <a:pPr lvl="1"/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AECF4-B134-A248-8357-13ECEDED2D5F}"/>
              </a:ext>
            </a:extLst>
          </p:cNvPr>
          <p:cNvSpPr txBox="1"/>
          <p:nvPr/>
        </p:nvSpPr>
        <p:spPr>
          <a:xfrm>
            <a:off x="3458308" y="4893006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D746E-4A8C-5146-95D7-57F713C30AD8}"/>
              </a:ext>
            </a:extLst>
          </p:cNvPr>
          <p:cNvSpPr txBox="1"/>
          <p:nvPr/>
        </p:nvSpPr>
        <p:spPr>
          <a:xfrm>
            <a:off x="10281139" y="4849945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Anions</a:t>
            </a:r>
          </a:p>
        </p:txBody>
      </p:sp>
    </p:spTree>
    <p:extLst>
      <p:ext uri="{BB962C8B-B14F-4D97-AF65-F5344CB8AC3E}">
        <p14:creationId xmlns:p14="http://schemas.microsoft.com/office/powerpoint/2010/main" val="292352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F163-BC58-764D-A8D3-3ACA07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3317632" y="836802"/>
            <a:ext cx="8777354" cy="3676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/>
              <p:nvPr/>
            </p:nvSpPr>
            <p:spPr>
              <a:xfrm>
                <a:off x="0" y="1055077"/>
                <a:ext cx="800315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Lithium Chloride	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𝐿𝑖𝐶𝑙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Rubidium Fluoride	</a:t>
                </a:r>
              </a:p>
              <a:p>
                <a:pPr lvl="1"/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/>
                  <a:t>Barium Bromide 		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Magnesium Iodide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5077"/>
                <a:ext cx="8003155" cy="3416320"/>
              </a:xfrm>
              <a:prstGeom prst="rect">
                <a:avLst/>
              </a:prstGeom>
              <a:blipFill>
                <a:blip r:embed="rId3"/>
                <a:stretch>
                  <a:fillRect l="-1268" t="-1487" b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8EAECF4-B134-A248-8357-13ECEDED2D5F}"/>
              </a:ext>
            </a:extLst>
          </p:cNvPr>
          <p:cNvSpPr txBox="1"/>
          <p:nvPr/>
        </p:nvSpPr>
        <p:spPr>
          <a:xfrm>
            <a:off x="3458308" y="4893006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D746E-4A8C-5146-95D7-57F713C30AD8}"/>
              </a:ext>
            </a:extLst>
          </p:cNvPr>
          <p:cNvSpPr txBox="1"/>
          <p:nvPr/>
        </p:nvSpPr>
        <p:spPr>
          <a:xfrm>
            <a:off x="10281139" y="4849945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Anions</a:t>
            </a:r>
          </a:p>
        </p:txBody>
      </p:sp>
    </p:spTree>
    <p:extLst>
      <p:ext uri="{BB962C8B-B14F-4D97-AF65-F5344CB8AC3E}">
        <p14:creationId xmlns:p14="http://schemas.microsoft.com/office/powerpoint/2010/main" val="243494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F163-BC58-764D-A8D3-3ACA07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3317632" y="836802"/>
            <a:ext cx="8777354" cy="3676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/>
              <p:nvPr/>
            </p:nvSpPr>
            <p:spPr>
              <a:xfrm>
                <a:off x="0" y="1055077"/>
                <a:ext cx="800315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Lithium Chloride	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𝐿𝑖𝐶𝑙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Rubidium Fluoride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𝑅𝑏𝐹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/>
                  <a:t>Barium Bromide 		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Magnesium Iodide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5077"/>
                <a:ext cx="8003155" cy="3416320"/>
              </a:xfrm>
              <a:prstGeom prst="rect">
                <a:avLst/>
              </a:prstGeom>
              <a:blipFill>
                <a:blip r:embed="rId3"/>
                <a:stretch>
                  <a:fillRect l="-1268" t="-1487" b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8EAECF4-B134-A248-8357-13ECEDED2D5F}"/>
              </a:ext>
            </a:extLst>
          </p:cNvPr>
          <p:cNvSpPr txBox="1"/>
          <p:nvPr/>
        </p:nvSpPr>
        <p:spPr>
          <a:xfrm>
            <a:off x="3458308" y="4893006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D746E-4A8C-5146-95D7-57F713C30AD8}"/>
              </a:ext>
            </a:extLst>
          </p:cNvPr>
          <p:cNvSpPr txBox="1"/>
          <p:nvPr/>
        </p:nvSpPr>
        <p:spPr>
          <a:xfrm>
            <a:off x="10281139" y="4849945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Anions</a:t>
            </a:r>
          </a:p>
        </p:txBody>
      </p:sp>
    </p:spTree>
    <p:extLst>
      <p:ext uri="{BB962C8B-B14F-4D97-AF65-F5344CB8AC3E}">
        <p14:creationId xmlns:p14="http://schemas.microsoft.com/office/powerpoint/2010/main" val="308828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F163-BC58-764D-A8D3-3ACA07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3317632" y="836802"/>
            <a:ext cx="8777354" cy="3676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/>
              <p:nvPr/>
            </p:nvSpPr>
            <p:spPr>
              <a:xfrm>
                <a:off x="0" y="1055077"/>
                <a:ext cx="800315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Lithium Chloride	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𝐿𝑖𝐶𝑙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Rubidium Fluoride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𝑅𝑏𝐹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/>
                  <a:t>Barium Bromide 	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𝐵𝑎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/>
                  <a:t>Magnesium Iodide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5077"/>
                <a:ext cx="8003155" cy="3416320"/>
              </a:xfrm>
              <a:prstGeom prst="rect">
                <a:avLst/>
              </a:prstGeom>
              <a:blipFill>
                <a:blip r:embed="rId3"/>
                <a:stretch>
                  <a:fillRect l="-1268" t="-1487" b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8EAECF4-B134-A248-8357-13ECEDED2D5F}"/>
              </a:ext>
            </a:extLst>
          </p:cNvPr>
          <p:cNvSpPr txBox="1"/>
          <p:nvPr/>
        </p:nvSpPr>
        <p:spPr>
          <a:xfrm>
            <a:off x="3458308" y="4893006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D746E-4A8C-5146-95D7-57F713C30AD8}"/>
              </a:ext>
            </a:extLst>
          </p:cNvPr>
          <p:cNvSpPr txBox="1"/>
          <p:nvPr/>
        </p:nvSpPr>
        <p:spPr>
          <a:xfrm>
            <a:off x="10281139" y="4849945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Anions</a:t>
            </a:r>
          </a:p>
        </p:txBody>
      </p:sp>
    </p:spTree>
    <p:extLst>
      <p:ext uri="{BB962C8B-B14F-4D97-AF65-F5344CB8AC3E}">
        <p14:creationId xmlns:p14="http://schemas.microsoft.com/office/powerpoint/2010/main" val="403451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6456A-2D1F-A845-82D3-73EBC7184646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Using the principle of electrical neutrality to predict chemical formulas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F163-BC58-764D-A8D3-3ACA07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3317632" y="836802"/>
            <a:ext cx="8777354" cy="3676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/>
              <p:nvPr/>
            </p:nvSpPr>
            <p:spPr>
              <a:xfrm>
                <a:off x="0" y="1055077"/>
                <a:ext cx="800315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Chemical formula for …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Lithium Chloride	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𝐿𝑖𝐶𝑙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Rubidium Fluoride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𝑅𝑏𝐹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/>
                  <a:t>Barium Bromide 	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𝐵𝑎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𝐵𝑟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/>
                  <a:t>Magnesium Iodide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𝑀𝑔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03EFE-FECB-F747-8E74-A97C333D2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5077"/>
                <a:ext cx="8003155" cy="3785652"/>
              </a:xfrm>
              <a:prstGeom prst="rect">
                <a:avLst/>
              </a:prstGeom>
              <a:blipFill>
                <a:blip r:embed="rId3"/>
                <a:stretch>
                  <a:fillRect l="-1268" t="-1338" b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8EAECF4-B134-A248-8357-13ECEDED2D5F}"/>
              </a:ext>
            </a:extLst>
          </p:cNvPr>
          <p:cNvSpPr txBox="1"/>
          <p:nvPr/>
        </p:nvSpPr>
        <p:spPr>
          <a:xfrm>
            <a:off x="3458308" y="4893006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D746E-4A8C-5146-95D7-57F713C30AD8}"/>
              </a:ext>
            </a:extLst>
          </p:cNvPr>
          <p:cNvSpPr txBox="1"/>
          <p:nvPr/>
        </p:nvSpPr>
        <p:spPr>
          <a:xfrm>
            <a:off x="10281139" y="4849945"/>
            <a:ext cx="139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Anions</a:t>
            </a:r>
          </a:p>
        </p:txBody>
      </p:sp>
    </p:spTree>
    <p:extLst>
      <p:ext uri="{BB962C8B-B14F-4D97-AF65-F5344CB8AC3E}">
        <p14:creationId xmlns:p14="http://schemas.microsoft.com/office/powerpoint/2010/main" val="383543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Forms of hydrocarbons you have seen (or smelled)</a:t>
            </a:r>
          </a:p>
        </p:txBody>
      </p:sp>
      <p:pic>
        <p:nvPicPr>
          <p:cNvPr id="2" name="Picture 2" descr="Gasoline Pictures, Gasoline Stock Photos &amp;amp; Images | Depositphotos®">
            <a:extLst>
              <a:ext uri="{FF2B5EF4-FFF2-40B4-BE49-F238E27FC236}">
                <a16:creationId xmlns:a16="http://schemas.microsoft.com/office/drawing/2014/main" id="{EBB72914-B9C6-5B45-B749-4A917092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" y="1028700"/>
            <a:ext cx="284607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far away can you see light from a candle? – Physics World">
            <a:extLst>
              <a:ext uri="{FF2B5EF4-FFF2-40B4-BE49-F238E27FC236}">
                <a16:creationId xmlns:a16="http://schemas.microsoft.com/office/drawing/2014/main" id="{E448B37D-1219-5548-B2F1-483166B7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94" y="1028700"/>
            <a:ext cx="34671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,261 Gas Stove Burner Stock Photos, Pictures &amp; Royalty-Free Images - iStock">
            <a:extLst>
              <a:ext uri="{FF2B5EF4-FFF2-40B4-BE49-F238E27FC236}">
                <a16:creationId xmlns:a16="http://schemas.microsoft.com/office/drawing/2014/main" id="{5289A396-B956-2448-AD7A-BA3A62E1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14" y="3975100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78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Forms of carbonate you have seen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3427D2-D2F0-E84B-B262-01B88D9A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019" y="1078569"/>
            <a:ext cx="3525647" cy="235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7979F7-E93C-A444-8422-B80538C9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19" y="1011699"/>
            <a:ext cx="4005750" cy="300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35C3AB-145D-B64D-87D5-A3B6E777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14" y="3645876"/>
            <a:ext cx="4818185" cy="32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4053C-F0AB-EC49-8FF5-0F57748E1ADD}"/>
              </a:ext>
            </a:extLst>
          </p:cNvPr>
          <p:cNvSpPr txBox="1"/>
          <p:nvPr/>
        </p:nvSpPr>
        <p:spPr>
          <a:xfrm>
            <a:off x="6543798" y="3808701"/>
            <a:ext cx="2614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Limestone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451B3-BEA5-3646-868A-974E6712DCBE}"/>
              </a:ext>
            </a:extLst>
          </p:cNvPr>
          <p:cNvSpPr txBox="1"/>
          <p:nvPr/>
        </p:nvSpPr>
        <p:spPr>
          <a:xfrm>
            <a:off x="3523397" y="1106885"/>
            <a:ext cx="2614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 shells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D0A254A-60A4-7E45-B72F-309E8566280E}"/>
              </a:ext>
            </a:extLst>
          </p:cNvPr>
          <p:cNvSpPr/>
          <p:nvPr/>
        </p:nvSpPr>
        <p:spPr>
          <a:xfrm>
            <a:off x="5523037" y="2159055"/>
            <a:ext cx="3051541" cy="1432770"/>
          </a:xfrm>
          <a:prstGeom prst="arc">
            <a:avLst>
              <a:gd name="adj1" fmla="val 10891251"/>
              <a:gd name="adj2" fmla="val 18303178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E5E8455-9DAE-0443-88F1-B2FCB2F5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87" y="4270366"/>
            <a:ext cx="3148107" cy="25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A8EC72F9-78B2-CF4C-9FB7-B2876E3B2B5A}"/>
              </a:ext>
            </a:extLst>
          </p:cNvPr>
          <p:cNvSpPr/>
          <p:nvPr/>
        </p:nvSpPr>
        <p:spPr>
          <a:xfrm flipH="1">
            <a:off x="1172308" y="5281311"/>
            <a:ext cx="5930954" cy="1129979"/>
          </a:xfrm>
          <a:prstGeom prst="arc">
            <a:avLst>
              <a:gd name="adj1" fmla="val 10891251"/>
              <a:gd name="adj2" fmla="val 16891012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CC0E0D-A12B-4246-80BF-3DD9D96BF094}"/>
              </a:ext>
            </a:extLst>
          </p:cNvPr>
          <p:cNvSpPr/>
          <p:nvPr/>
        </p:nvSpPr>
        <p:spPr>
          <a:xfrm>
            <a:off x="176218" y="4426792"/>
            <a:ext cx="2367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All these have the have carbonate in them.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833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 in the climate system: the ocean reservoir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7826F-D372-DE46-96C8-25923C28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6"/>
          <a:stretch/>
        </p:blipFill>
        <p:spPr>
          <a:xfrm>
            <a:off x="0" y="1477892"/>
            <a:ext cx="7842738" cy="3651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60A15-D5A6-B047-B21A-D49EC2883A6E}"/>
              </a:ext>
            </a:extLst>
          </p:cNvPr>
          <p:cNvSpPr txBox="1"/>
          <p:nvPr/>
        </p:nvSpPr>
        <p:spPr>
          <a:xfrm>
            <a:off x="7360920" y="1122485"/>
            <a:ext cx="462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carbon in the oceans mostly takes the form of </a:t>
            </a:r>
            <a:r>
              <a:rPr lang="en-US" sz="2400" b="1" dirty="0"/>
              <a:t>bicarbonate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68B42-84BB-7847-9E54-40D7E4C8A2E7}"/>
              </a:ext>
            </a:extLst>
          </p:cNvPr>
          <p:cNvSpPr txBox="1"/>
          <p:nvPr/>
        </p:nvSpPr>
        <p:spPr>
          <a:xfrm>
            <a:off x="9314909" y="3256497"/>
            <a:ext cx="1774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</a:t>
            </a:r>
            <a:r>
              <a:rPr lang="en-US" sz="1800" b="1" dirty="0"/>
              <a:t>icarbonate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54F005-38B2-7D44-AD5C-850DD390B4B0}"/>
              </a:ext>
            </a:extLst>
          </p:cNvPr>
          <p:cNvGrpSpPr/>
          <p:nvPr/>
        </p:nvGrpSpPr>
        <p:grpSpPr>
          <a:xfrm>
            <a:off x="7790315" y="2800355"/>
            <a:ext cx="1609081" cy="1339605"/>
            <a:chOff x="7790315" y="2800355"/>
            <a:chExt cx="1609081" cy="13396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5CDE00-8B03-6948-BDE2-8725A8CA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315" y="2800355"/>
              <a:ext cx="1609081" cy="13396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4684C6-7553-6A4D-9548-D6FB44B04219}"/>
                </a:ext>
              </a:extLst>
            </p:cNvPr>
            <p:cNvSpPr txBox="1"/>
            <p:nvPr/>
          </p:nvSpPr>
          <p:spPr>
            <a:xfrm>
              <a:off x="8403017" y="321033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35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Carbon in the climate system: the ocean reservoir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7826F-D372-DE46-96C8-25923C28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6"/>
          <a:stretch/>
        </p:blipFill>
        <p:spPr>
          <a:xfrm>
            <a:off x="0" y="1477892"/>
            <a:ext cx="7842738" cy="3651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60A15-D5A6-B047-B21A-D49EC2883A6E}"/>
              </a:ext>
            </a:extLst>
          </p:cNvPr>
          <p:cNvSpPr txBox="1"/>
          <p:nvPr/>
        </p:nvSpPr>
        <p:spPr>
          <a:xfrm>
            <a:off x="7360920" y="1122485"/>
            <a:ext cx="462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carbon in the oceans mostly takes the form of </a:t>
            </a:r>
            <a:r>
              <a:rPr lang="en-US" sz="2400" b="1" dirty="0"/>
              <a:t>bicarbonate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68B42-84BB-7847-9E54-40D7E4C8A2E7}"/>
              </a:ext>
            </a:extLst>
          </p:cNvPr>
          <p:cNvSpPr txBox="1"/>
          <p:nvPr/>
        </p:nvSpPr>
        <p:spPr>
          <a:xfrm>
            <a:off x="9314909" y="3256497"/>
            <a:ext cx="1774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</a:t>
            </a:r>
            <a:r>
              <a:rPr lang="en-US" sz="1800" b="1" dirty="0"/>
              <a:t>icarbonate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095AA-E89E-5749-979F-EACF0070FCB0}"/>
              </a:ext>
            </a:extLst>
          </p:cNvPr>
          <p:cNvSpPr txBox="1"/>
          <p:nvPr/>
        </p:nvSpPr>
        <p:spPr>
          <a:xfrm>
            <a:off x="9338848" y="5124323"/>
            <a:ext cx="216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(Different from Carbonate)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2CE178-FD22-BC47-9B18-793F9BCD27D7}"/>
              </a:ext>
            </a:extLst>
          </p:cNvPr>
          <p:cNvGrpSpPr/>
          <p:nvPr/>
        </p:nvGrpSpPr>
        <p:grpSpPr>
          <a:xfrm>
            <a:off x="7790315" y="4730485"/>
            <a:ext cx="1594794" cy="1462792"/>
            <a:chOff x="7790315" y="4730485"/>
            <a:chExt cx="1594794" cy="14627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4D297A-51A4-A24F-8EFF-0FB5CA68D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315" y="4730485"/>
              <a:ext cx="1594794" cy="14627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E81CFD-8B80-1648-A4CA-7EC9D52D1860}"/>
                </a:ext>
              </a:extLst>
            </p:cNvPr>
            <p:cNvSpPr txBox="1"/>
            <p:nvPr/>
          </p:nvSpPr>
          <p:spPr>
            <a:xfrm>
              <a:off x="8403017" y="527385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2-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54F005-38B2-7D44-AD5C-850DD390B4B0}"/>
              </a:ext>
            </a:extLst>
          </p:cNvPr>
          <p:cNvGrpSpPr/>
          <p:nvPr/>
        </p:nvGrpSpPr>
        <p:grpSpPr>
          <a:xfrm>
            <a:off x="7790315" y="2800355"/>
            <a:ext cx="1609081" cy="1339605"/>
            <a:chOff x="7790315" y="2800355"/>
            <a:chExt cx="1609081" cy="13396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5CDE00-8B03-6948-BDE2-8725A8CA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0315" y="2800355"/>
              <a:ext cx="1609081" cy="13396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4684C6-7553-6A4D-9548-D6FB44B04219}"/>
                </a:ext>
              </a:extLst>
            </p:cNvPr>
            <p:cNvSpPr txBox="1"/>
            <p:nvPr/>
          </p:nvSpPr>
          <p:spPr>
            <a:xfrm>
              <a:off x="8403017" y="321033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18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Forms of bicarbonate that you have seen</a:t>
            </a:r>
            <a:endParaRPr lang="en-US" sz="2400" b="1" baseline="-25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6F414E-1D5B-064D-B577-35A171B2D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2" r="27510"/>
          <a:stretch/>
        </p:blipFill>
        <p:spPr bwMode="auto">
          <a:xfrm>
            <a:off x="1796269" y="712246"/>
            <a:ext cx="2069315" cy="25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C120C-09C8-494B-BE1E-6B071CDA7595}"/>
              </a:ext>
            </a:extLst>
          </p:cNvPr>
          <p:cNvSpPr txBox="1"/>
          <p:nvPr/>
        </p:nvSpPr>
        <p:spPr>
          <a:xfrm>
            <a:off x="5946823" y="2598003"/>
            <a:ext cx="562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Baking soda has bicarbonate in it. 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8EBE115-DC09-A64D-A1C5-FB60E3A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09" y="3578401"/>
            <a:ext cx="3481755" cy="20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7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Charged vs non-charged forms of carbon in the climate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388F7D-4F7E-9F42-B15E-40F1F8EF900C}"/>
              </a:ext>
            </a:extLst>
          </p:cNvPr>
          <p:cNvGrpSpPr/>
          <p:nvPr/>
        </p:nvGrpSpPr>
        <p:grpSpPr>
          <a:xfrm>
            <a:off x="0" y="548938"/>
            <a:ext cx="10746534" cy="5189368"/>
            <a:chOff x="0" y="1360468"/>
            <a:chExt cx="10746534" cy="5189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27826F-D372-DE46-96C8-25923C286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26"/>
            <a:stretch/>
          </p:blipFill>
          <p:spPr>
            <a:xfrm>
              <a:off x="0" y="1477892"/>
              <a:ext cx="10746534" cy="500291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8CBCED-07C8-1B45-AB83-7240CCA71BB5}"/>
                </a:ext>
              </a:extLst>
            </p:cNvPr>
            <p:cNvGrpSpPr/>
            <p:nvPr/>
          </p:nvGrpSpPr>
          <p:grpSpPr>
            <a:xfrm>
              <a:off x="1803339" y="1360468"/>
              <a:ext cx="4292661" cy="5189368"/>
              <a:chOff x="1803339" y="1360468"/>
              <a:chExt cx="4292661" cy="518936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5B5181-C28C-6147-8D03-6565B854AF6E}"/>
                  </a:ext>
                </a:extLst>
              </p:cNvPr>
              <p:cNvSpPr txBox="1"/>
              <p:nvPr/>
            </p:nvSpPr>
            <p:spPr>
              <a:xfrm>
                <a:off x="1988133" y="1360468"/>
                <a:ext cx="32525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 Dioxide and methane</a:t>
                </a:r>
                <a:endParaRPr lang="en-US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17DC7-8235-A34B-BD05-2F68BF083BD4}"/>
                  </a:ext>
                </a:extLst>
              </p:cNvPr>
              <p:cNvSpPr txBox="1"/>
              <p:nvPr/>
            </p:nvSpPr>
            <p:spPr>
              <a:xfrm>
                <a:off x="1803339" y="6088171"/>
                <a:ext cx="42926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Carbonates and hydrocarbons</a:t>
                </a:r>
                <a:endParaRPr lang="en-US" sz="2400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54C9E-B45F-6C42-A020-6C8661541E61}"/>
              </a:ext>
            </a:extLst>
          </p:cNvPr>
          <p:cNvGrpSpPr/>
          <p:nvPr/>
        </p:nvGrpSpPr>
        <p:grpSpPr>
          <a:xfrm>
            <a:off x="10275570" y="3429001"/>
            <a:ext cx="1275504" cy="1097279"/>
            <a:chOff x="7790315" y="2800355"/>
            <a:chExt cx="1609081" cy="1339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DF87A7-10C0-AA42-A641-ED5D193F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315" y="2800355"/>
              <a:ext cx="1609081" cy="1339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81091-3D0B-3D45-9767-5391BA73C0F8}"/>
                </a:ext>
              </a:extLst>
            </p:cNvPr>
            <p:cNvSpPr txBox="1"/>
            <p:nvPr/>
          </p:nvSpPr>
          <p:spPr>
            <a:xfrm>
              <a:off x="8403017" y="3210330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1-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D721FF-0706-B14C-B2B1-5DF0B3F67452}"/>
              </a:ext>
            </a:extLst>
          </p:cNvPr>
          <p:cNvGrpSpPr/>
          <p:nvPr/>
        </p:nvGrpSpPr>
        <p:grpSpPr>
          <a:xfrm>
            <a:off x="2295684" y="5669280"/>
            <a:ext cx="1140735" cy="1096288"/>
            <a:chOff x="7790315" y="4730485"/>
            <a:chExt cx="1594794" cy="14627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82FA1C-E2A7-3C4A-81C3-DC1B5E31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0315" y="4730485"/>
              <a:ext cx="1594794" cy="14627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B41DF-2ECB-8043-9010-61FF07C1BCA0}"/>
                </a:ext>
              </a:extLst>
            </p:cNvPr>
            <p:cNvSpPr txBox="1"/>
            <p:nvPr/>
          </p:nvSpPr>
          <p:spPr>
            <a:xfrm>
              <a:off x="8324896" y="5196642"/>
              <a:ext cx="822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2-</a:t>
              </a:r>
            </a:p>
          </p:txBody>
        </p:sp>
      </p:grpSp>
      <p:pic>
        <p:nvPicPr>
          <p:cNvPr id="20" name="Picture 2" descr="Carbon Dioxide - Molecule of the Month - May 2012 - HTML-only version">
            <a:extLst>
              <a:ext uri="{FF2B5EF4-FFF2-40B4-BE49-F238E27FC236}">
                <a16:creationId xmlns:a16="http://schemas.microsoft.com/office/drawing/2014/main" id="{06386DCE-B4AB-184B-9F28-75FDAFC9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2" y="579089"/>
            <a:ext cx="958130" cy="9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9D45D-8775-8C41-AF8C-E20EF457C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2" y="1687485"/>
            <a:ext cx="958130" cy="788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D6F89C-A984-5342-90D4-AF620F143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721" y="5635988"/>
            <a:ext cx="1827273" cy="11179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0271B3-C4BE-C647-86C6-140991262FA9}"/>
              </a:ext>
            </a:extLst>
          </p:cNvPr>
          <p:cNvSpPr txBox="1"/>
          <p:nvPr/>
        </p:nvSpPr>
        <p:spPr>
          <a:xfrm>
            <a:off x="6026211" y="5288340"/>
            <a:ext cx="5985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Because carbonates and bicarbonates have a </a:t>
            </a:r>
            <a:r>
              <a:rPr lang="en-US" sz="2400" b="1" dirty="0"/>
              <a:t>negative charge</a:t>
            </a:r>
            <a:r>
              <a:rPr lang="en-US" sz="2400" dirty="0"/>
              <a:t>, they always occur in nature paired up with </a:t>
            </a:r>
            <a:r>
              <a:rPr lang="en-US" sz="2400" b="1" dirty="0"/>
              <a:t>positively charged </a:t>
            </a:r>
            <a:r>
              <a:rPr lang="en-US" sz="2400" dirty="0"/>
              <a:t>ions. So now we’ll learn about those.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F5DF07-3A36-C346-B272-159593A8E60A}"/>
              </a:ext>
            </a:extLst>
          </p:cNvPr>
          <p:cNvSpPr txBox="1"/>
          <p:nvPr/>
        </p:nvSpPr>
        <p:spPr>
          <a:xfrm>
            <a:off x="9852841" y="2864987"/>
            <a:ext cx="2120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Bicarbonates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70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1094</Words>
  <Application>Microsoft Macintosh PowerPoint</Application>
  <PresentationFormat>Widescreen</PresentationFormat>
  <Paragraphs>216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Neshyba</dc:creator>
  <cp:lastModifiedBy>Steven</cp:lastModifiedBy>
  <cp:revision>108</cp:revision>
  <cp:lastPrinted>2022-02-03T21:32:24Z</cp:lastPrinted>
  <dcterms:created xsi:type="dcterms:W3CDTF">2021-02-04T06:21:05Z</dcterms:created>
  <dcterms:modified xsi:type="dcterms:W3CDTF">2022-02-04T17:14:34Z</dcterms:modified>
</cp:coreProperties>
</file>